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57" r:id="rId4"/>
    <p:sldId id="258" r:id="rId5"/>
    <p:sldId id="259" r:id="rId6"/>
    <p:sldId id="273" r:id="rId7"/>
    <p:sldId id="276" r:id="rId8"/>
    <p:sldId id="263" r:id="rId9"/>
    <p:sldId id="260" r:id="rId10"/>
    <p:sldId id="261" r:id="rId11"/>
    <p:sldId id="274" r:id="rId12"/>
    <p:sldId id="262" r:id="rId13"/>
    <p:sldId id="277" r:id="rId14"/>
    <p:sldId id="275" r:id="rId15"/>
    <p:sldId id="264" r:id="rId16"/>
    <p:sldId id="268" r:id="rId17"/>
    <p:sldId id="266" r:id="rId18"/>
    <p:sldId id="267" r:id="rId19"/>
    <p:sldId id="269" r:id="rId20"/>
    <p:sldId id="272" r:id="rId21"/>
    <p:sldId id="270" r:id="rId2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52"/>
    <p:restoredTop sz="69333" autoAdjust="0"/>
  </p:normalViewPr>
  <p:slideViewPr>
    <p:cSldViewPr snapToGrid="0">
      <p:cViewPr varScale="1">
        <p:scale>
          <a:sx n="59" d="100"/>
          <a:sy n="59" d="100"/>
        </p:scale>
        <p:origin x="20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11B4E-F644-4A3C-B14D-AFD340C43D4A}" type="datetimeFigureOut">
              <a:rPr lang="nl-BE" smtClean="0"/>
              <a:t>14/07/2020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484DB-0478-4E2C-BB8C-79851B2B05F2}" type="slidenum">
              <a:rPr lang="nl-BE" smtClean="0"/>
              <a:t>‹nr.›</a:t>
            </a:fld>
            <a:endParaRPr lang="nl-BE"/>
          </a:p>
        </p:txBody>
      </p:sp>
    </p:spTree>
    <p:extLst>
      <p:ext uri="{BB962C8B-B14F-4D97-AF65-F5344CB8AC3E}">
        <p14:creationId xmlns:p14="http://schemas.microsoft.com/office/powerpoint/2010/main" val="191172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a:t>
            </a:fld>
            <a:endParaRPr lang="nl-BE"/>
          </a:p>
        </p:txBody>
      </p:sp>
    </p:spTree>
    <p:extLst>
      <p:ext uri="{BB962C8B-B14F-4D97-AF65-F5344CB8AC3E}">
        <p14:creationId xmlns:p14="http://schemas.microsoft.com/office/powerpoint/2010/main" val="221586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Er is maar 1 eettent voorzien, maar deze zal in zones verdeeld worden met nadars om contact tussen de bubbels zoveel mogelijk te vermijden. Verschillende bubbels zullen ook op aparte momenten binnenkomen en elk hun eigen buffet krijgen.</a:t>
            </a:r>
          </a:p>
          <a:p>
            <a:pPr marL="171450" indent="-171450">
              <a:buFont typeface="Arial" panose="020B0604020202020204" pitchFamily="34" charset="0"/>
              <a:buChar char="•"/>
            </a:pPr>
            <a:r>
              <a:rPr lang="nl-BE" dirty="0"/>
              <a:t>Elke bubbel krijgt ook meerdere afwasbakken om hun bord en bespek proper te maken. </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11</a:t>
            </a:fld>
            <a:endParaRPr lang="nl-BE"/>
          </a:p>
        </p:txBody>
      </p:sp>
    </p:spTree>
    <p:extLst>
      <p:ext uri="{BB962C8B-B14F-4D97-AF65-F5344CB8AC3E}">
        <p14:creationId xmlns:p14="http://schemas.microsoft.com/office/powerpoint/2010/main" val="70533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Dit jaar zullen we extra vaak onze handen wassen, bij de jongste groepen zal de leiding ook steeds meegaan om te controleren dat dit grondig gebeurt. We gebruiken hiervoor ook papieren handdoeken die meteen worden weggegooid na gebruik. Normaal wordt het je op kamp snel vergeven wat vuiler te zijn, maar dit jaar zullen we de kinderen meerdere keren zich laten douchen (met de tuinslang weliswaar). </a:t>
            </a:r>
          </a:p>
          <a:p>
            <a:endParaRPr lang="nl-BE" dirty="0"/>
          </a:p>
          <a:p>
            <a:pPr marL="171450" indent="-171450">
              <a:buFont typeface="Arial" panose="020B0604020202020204" pitchFamily="34" charset="0"/>
              <a:buChar char="•"/>
            </a:pPr>
            <a:r>
              <a:rPr lang="nl-BE" dirty="0"/>
              <a:t>De infrastructuur wordt dit jaar ook grondig gereinigd. Zo voorzien wij materiaal per bubbel moest het toch nodig zijn om materiaal te delen dan wordt dit grondig ontsmet. We hebben ook 3 hygiënepakketten van de colruyt en nog  van de gemeente. </a:t>
            </a:r>
          </a:p>
          <a:p>
            <a:endParaRPr lang="nl-BE" dirty="0"/>
          </a:p>
          <a:p>
            <a:pPr marL="171450" indent="-171450">
              <a:buFont typeface="Arial" panose="020B0604020202020204" pitchFamily="34" charset="0"/>
              <a:buChar char="•"/>
            </a:pPr>
            <a:r>
              <a:rPr lang="nl-BE" dirty="0"/>
              <a:t>Een volgend punt is dat we de diensten dit jaar ook moeten opsplitsen per bubbel. </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12</a:t>
            </a:fld>
            <a:endParaRPr lang="nl-BE"/>
          </a:p>
        </p:txBody>
      </p:sp>
    </p:spTree>
    <p:extLst>
      <p:ext uri="{BB962C8B-B14F-4D97-AF65-F5344CB8AC3E}">
        <p14:creationId xmlns:p14="http://schemas.microsoft.com/office/powerpoint/2010/main" val="356120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We vragen dit jaar ook om elk kind min. 2 niet wegwerpbare maskers mee te nemen. Deze zijn verplicht te dragen wanneer men de kampplaats toch zou moeten verlaten (bv. bij het zwemmen).</a:t>
            </a:r>
          </a:p>
          <a:p>
            <a:pPr marL="171450" indent="-171450">
              <a:buFont typeface="Arial" panose="020B0604020202020204" pitchFamily="34" charset="0"/>
              <a:buChar char="•"/>
            </a:pPr>
            <a:r>
              <a:rPr lang="nl-BE" dirty="0"/>
              <a:t>Ook zullen we dit jaar zoveel mogelijk vermijden van dezelfde flessen te drinken, dus het is belangrijk dat elk kind zijn eigen drinkbus meeneemt.</a:t>
            </a:r>
          </a:p>
          <a:p>
            <a:pPr marL="171450" indent="-171450">
              <a:buFont typeface="Arial" panose="020B0604020202020204" pitchFamily="34" charset="0"/>
              <a:buChar char="•"/>
            </a:pPr>
            <a:r>
              <a:rPr lang="nl-BE" dirty="0"/>
              <a:t>De specifieke lijst met al het materiaal dat we verwachten dat jullie kinderen bij hebben kan je terugvinden in onze Hallo.</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14</a:t>
            </a:fld>
            <a:endParaRPr lang="nl-BE"/>
          </a:p>
        </p:txBody>
      </p:sp>
    </p:spTree>
    <p:extLst>
      <p:ext uri="{BB962C8B-B14F-4D97-AF65-F5344CB8AC3E}">
        <p14:creationId xmlns:p14="http://schemas.microsoft.com/office/powerpoint/2010/main" val="172971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In het geval van ziekte en een mogelijke coronabesmetting handelen we volgens het protocol van de overheid dat we zo dadelijk overlopen.</a:t>
            </a:r>
          </a:p>
          <a:p>
            <a:pPr marL="171450" indent="-171450">
              <a:buFont typeface="Arial" panose="020B0604020202020204" pitchFamily="34" charset="0"/>
              <a:buChar char="•"/>
            </a:pPr>
            <a:r>
              <a:rPr lang="nl-BE" dirty="0"/>
              <a:t>De voornaamste regel is dat in geval van een besmetting de volledige bubbel naar huis wordt gestuurd en daar in quarantaine moet gaan.</a:t>
            </a:r>
          </a:p>
          <a:p>
            <a:pPr marL="171450" indent="-171450">
              <a:buFont typeface="Arial" panose="020B0604020202020204" pitchFamily="34" charset="0"/>
              <a:buChar char="•"/>
            </a:pPr>
            <a:r>
              <a:rPr lang="nl-BE" dirty="0"/>
              <a:t>We hebben een dokter ter beschikking op kamp, die dus een correcte diagnose zal kunnen stellen.</a:t>
            </a:r>
          </a:p>
          <a:p>
            <a:pPr marL="171450" indent="-171450">
              <a:buFont typeface="Arial" panose="020B0604020202020204" pitchFamily="34" charset="0"/>
              <a:buChar char="•"/>
            </a:pPr>
            <a:r>
              <a:rPr lang="nl-BE" dirty="0"/>
              <a:t>Als u kind ziek (symptomen van COVID-19 of andere redenen) dan dient u diezelfde dag nog u kind te komen ophalen. We hebben samen beslist daarnaast om het volledige kampgeld terug te storten indien je kind ziek is voor aanvang van het kamp. We wijzen er nog eens op dat indien jullie in de komende weken nog met vragen zitten wij altijd proberen bereikbaar te zijn.</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15</a:t>
            </a:fld>
            <a:endParaRPr lang="nl-BE"/>
          </a:p>
        </p:txBody>
      </p:sp>
    </p:spTree>
    <p:extLst>
      <p:ext uri="{BB962C8B-B14F-4D97-AF65-F5344CB8AC3E}">
        <p14:creationId xmlns:p14="http://schemas.microsoft.com/office/powerpoint/2010/main" val="166923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Overloop gewoon de stappen, tekst staat in de afbeelding.</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16</a:t>
            </a:fld>
            <a:endParaRPr lang="nl-BE"/>
          </a:p>
        </p:txBody>
      </p:sp>
    </p:spTree>
    <p:extLst>
      <p:ext uri="{BB962C8B-B14F-4D97-AF65-F5344CB8AC3E}">
        <p14:creationId xmlns:p14="http://schemas.microsoft.com/office/powerpoint/2010/main" val="340660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Ook het afzetten en ophalen van de kinderen zal dit jaar anders verlopen.</a:t>
            </a:r>
          </a:p>
          <a:p>
            <a:pPr marL="171450" indent="-171450">
              <a:buFont typeface="Arial" panose="020B0604020202020204" pitchFamily="34" charset="0"/>
              <a:buChar char="•"/>
            </a:pPr>
            <a:r>
              <a:rPr lang="nl-BE" dirty="0"/>
              <a:t>We werken met een kiss </a:t>
            </a:r>
            <a:r>
              <a:rPr lang="nl-BE" dirty="0" err="1"/>
              <a:t>and</a:t>
            </a:r>
            <a:r>
              <a:rPr lang="nl-BE" dirty="0"/>
              <a:t> </a:t>
            </a:r>
            <a:r>
              <a:rPr lang="nl-BE" dirty="0" err="1"/>
              <a:t>ride</a:t>
            </a:r>
            <a:r>
              <a:rPr lang="nl-BE" dirty="0"/>
              <a:t> systeem waarbij op voorhand tijdzones voor verschillende bubbels zijn vastgelegd.</a:t>
            </a:r>
          </a:p>
          <a:p>
            <a:pPr marL="171450" indent="-171450">
              <a:buFont typeface="Arial" panose="020B0604020202020204" pitchFamily="34" charset="0"/>
              <a:buChar char="•"/>
            </a:pPr>
            <a:r>
              <a:rPr lang="nl-BE" dirty="0"/>
              <a:t>Weer zal dit afhankelijk zijn van de bubbelverdeling en kunnen we jullie je exacte uur nog niet geven, maar zo hebben jullie toch al een goed idee van hoe laat jullie verwacht worden.</a:t>
            </a:r>
          </a:p>
          <a:p>
            <a:pPr marL="171450" indent="-171450">
              <a:buFont typeface="Arial" panose="020B0604020202020204" pitchFamily="34" charset="0"/>
              <a:buChar char="•"/>
            </a:pPr>
            <a:r>
              <a:rPr lang="nl-BE" dirty="0"/>
              <a:t>Indien je meerdere kinderen bij onze chiro hebt, dien je op het vroegste uur te komen.</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17</a:t>
            </a:fld>
            <a:endParaRPr lang="nl-BE"/>
          </a:p>
        </p:txBody>
      </p:sp>
    </p:spTree>
    <p:extLst>
      <p:ext uri="{BB962C8B-B14F-4D97-AF65-F5344CB8AC3E}">
        <p14:creationId xmlns:p14="http://schemas.microsoft.com/office/powerpoint/2010/main" val="3115943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Van hogerhand is ons opgelegd dat de ouders de kampplaats niet mogen betreden.</a:t>
            </a:r>
          </a:p>
          <a:p>
            <a:pPr marL="171450" indent="-171450">
              <a:buFont typeface="Arial" panose="020B0604020202020204" pitchFamily="34" charset="0"/>
              <a:buChar char="•"/>
            </a:pPr>
            <a:r>
              <a:rPr lang="nl-BE" dirty="0"/>
              <a:t>Wanneer je je kind afzet en ophaalt zal ja dan ook zoveel mogelijk in je auto moeten blijven zitten.</a:t>
            </a:r>
          </a:p>
          <a:p>
            <a:pPr marL="171450" indent="-171450">
              <a:buFont typeface="Arial" panose="020B0604020202020204" pitchFamily="34" charset="0"/>
              <a:buChar char="•"/>
            </a:pPr>
            <a:r>
              <a:rPr lang="nl-BE" dirty="0"/>
              <a:t>Bij het afzetten zullen we bordjes plaatsen waar je de bagage van je kind kan afzetten. Er zullen meerdere leiders aanwezig zijn om alles in goede banen te leiden.</a:t>
            </a:r>
          </a:p>
          <a:p>
            <a:pPr marL="171450" indent="-171450">
              <a:buFont typeface="Arial" panose="020B0604020202020204" pitchFamily="34" charset="0"/>
              <a:buChar char="•"/>
            </a:pPr>
            <a:r>
              <a:rPr lang="nl-BE" dirty="0"/>
              <a:t>We vragen dan ook dat jullie zoveel mogelijk op voorhand al afscheid nemen, om dit vlot te laten verlopen. We weten dat dit verre van ideaal is, maar we doen dit met de beste bedoelingen.</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18</a:t>
            </a:fld>
            <a:endParaRPr lang="nl-BE"/>
          </a:p>
        </p:txBody>
      </p:sp>
    </p:spTree>
    <p:extLst>
      <p:ext uri="{BB962C8B-B14F-4D97-AF65-F5344CB8AC3E}">
        <p14:creationId xmlns:p14="http://schemas.microsoft.com/office/powerpoint/2010/main" val="37344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19</a:t>
            </a:fld>
            <a:endParaRPr lang="nl-BE"/>
          </a:p>
        </p:txBody>
      </p:sp>
    </p:spTree>
    <p:extLst>
      <p:ext uri="{BB962C8B-B14F-4D97-AF65-F5344CB8AC3E}">
        <p14:creationId xmlns:p14="http://schemas.microsoft.com/office/powerpoint/2010/main" val="161728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20</a:t>
            </a:fld>
            <a:endParaRPr lang="nl-BE"/>
          </a:p>
        </p:txBody>
      </p:sp>
    </p:spTree>
    <p:extLst>
      <p:ext uri="{BB962C8B-B14F-4D97-AF65-F5344CB8AC3E}">
        <p14:creationId xmlns:p14="http://schemas.microsoft.com/office/powerpoint/2010/main" val="124588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Om u inschrijving definitief te maken moeten jullie de medische fiche binnenbrengen en de betaling in orde maken.</a:t>
            </a:r>
          </a:p>
          <a:p>
            <a:pPr marL="171450" indent="-171450">
              <a:buFont typeface="Arial" panose="020B0604020202020204" pitchFamily="34" charset="0"/>
              <a:buChar char="•"/>
            </a:pPr>
            <a:r>
              <a:rPr lang="nl-BE" dirty="0"/>
              <a:t>Het attest tegemoetkoming via de mutualiteit mag u samen met de medische fiche inleveren. Wij geven dit ondertekend terug op het einde van het kamp.</a:t>
            </a:r>
          </a:p>
          <a:p>
            <a:pPr marL="171450" indent="-171450">
              <a:buFont typeface="Arial" panose="020B0604020202020204" pitchFamily="34" charset="0"/>
              <a:buChar char="•"/>
            </a:pPr>
            <a:r>
              <a:rPr lang="nl-BE" dirty="0"/>
              <a:t>Wij snappen dat dit een enorm lastige periode is voor iedereen. Indien u het financieel moeilijk heeft mag u altijd contact met ons op nemen en dan bespreken we hoe we de afbetaling gaan doen.</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dirty="0"/>
              <a:t>Dit was het einde van de presentatie indien er geen vragen meer zijn dan willen wij u u bedanken voor jullie begrip en vertrouwen. </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21</a:t>
            </a:fld>
            <a:endParaRPr lang="nl-BE"/>
          </a:p>
        </p:txBody>
      </p:sp>
    </p:spTree>
    <p:extLst>
      <p:ext uri="{BB962C8B-B14F-4D97-AF65-F5344CB8AC3E}">
        <p14:creationId xmlns:p14="http://schemas.microsoft.com/office/powerpoint/2010/main" val="425549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gaan dit jaar op kamp in Baal. We delen meteen het adres en wijzen erop dat dit jaar post nog steeds welkom is, maar pakketjes niet. Binnen de leidingsgroep hebben we iemand die verantwoordelijk is voor de post. Deze persoon wast haar handen en verdeelt nadien de post per bubbel. We vragen de leden ook om hun handen te wassen na het openen van de post.</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2</a:t>
            </a:fld>
            <a:endParaRPr lang="nl-BE"/>
          </a:p>
        </p:txBody>
      </p:sp>
    </p:spTree>
    <p:extLst>
      <p:ext uri="{BB962C8B-B14F-4D97-AF65-F5344CB8AC3E}">
        <p14:creationId xmlns:p14="http://schemas.microsoft.com/office/powerpoint/2010/main" val="114960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3</a:t>
            </a:fld>
            <a:endParaRPr lang="nl-BE"/>
          </a:p>
        </p:txBody>
      </p:sp>
    </p:spTree>
    <p:extLst>
      <p:ext uri="{BB962C8B-B14F-4D97-AF65-F5344CB8AC3E}">
        <p14:creationId xmlns:p14="http://schemas.microsoft.com/office/powerpoint/2010/main" val="226055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Indien je coronasymptomen vertoont in de 3 dagen voor kamp mag je niet meegaan (hoesten, kortademigheid, vermoeidheid, koorts…) dit geldt zowel voor leden als voor leiding</a:t>
            </a:r>
          </a:p>
          <a:p>
            <a:pPr marL="171450" indent="-171450">
              <a:buFont typeface="Arial" panose="020B0604020202020204" pitchFamily="34" charset="0"/>
              <a:buChar char="•"/>
            </a:pPr>
            <a:r>
              <a:rPr lang="nl-BE" dirty="0"/>
              <a:t>Behoor je tot een risicogroep, dan mag je enkel mee indien je in het bezit bent van een doktersattest. Lijd je aan een chronische ziekte zoals astma, dan verwachten we dat je deze voldoende onder controle hebt met de passende medicatie.</a:t>
            </a:r>
          </a:p>
          <a:p>
            <a:pPr marL="171450" indent="-171450">
              <a:buFont typeface="Arial" panose="020B0604020202020204" pitchFamily="34" charset="0"/>
              <a:buChar char="•"/>
            </a:pPr>
            <a:r>
              <a:rPr lang="nl-BE" dirty="0"/>
              <a:t>Verdere info over de gezondheid van je kind verzamelen we zoals andere jaren weer in een medische fiche die je kan terugvinden op onze site.</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4</a:t>
            </a:fld>
            <a:endParaRPr lang="nl-BE"/>
          </a:p>
        </p:txBody>
      </p:sp>
    </p:spTree>
    <p:extLst>
      <p:ext uri="{BB962C8B-B14F-4D97-AF65-F5344CB8AC3E}">
        <p14:creationId xmlns:p14="http://schemas.microsoft.com/office/powerpoint/2010/main" val="45445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We hebben ons voorlopig gebaseerd op de eerste inschrijvingsronde en duidelijk blijkt dat we 3 bubbels zullen moeten vormen. Een bubbel is een sociale kring van 50 personen waarbinnen we niet aan </a:t>
            </a:r>
            <a:r>
              <a:rPr lang="nl-BE" dirty="0" err="1"/>
              <a:t>social</a:t>
            </a:r>
            <a:r>
              <a:rPr lang="nl-BE" dirty="0"/>
              <a:t> </a:t>
            </a:r>
            <a:r>
              <a:rPr lang="nl-BE" dirty="0" err="1"/>
              <a:t>distancing</a:t>
            </a:r>
            <a:r>
              <a:rPr lang="nl-BE" dirty="0"/>
              <a:t> zullen moeten doen.</a:t>
            </a:r>
          </a:p>
          <a:p>
            <a:pPr marL="171450" indent="-171450">
              <a:buFont typeface="Arial" panose="020B0604020202020204" pitchFamily="34" charset="0"/>
              <a:buChar char="•"/>
            </a:pPr>
            <a:r>
              <a:rPr lang="nl-BE" dirty="0"/>
              <a:t>Elke bubbel zal zijn eigen kleur krijgen en we zullen verschillende markeringen op de kampplaats aanbrengen die aan de kinderen duidelijk zal maken voor welke bubbel ze bedoeld zijn.</a:t>
            </a:r>
          </a:p>
          <a:p>
            <a:pPr marL="171450" indent="-171450">
              <a:buFont typeface="Arial" panose="020B0604020202020204" pitchFamily="34" charset="0"/>
              <a:buChar char="•"/>
            </a:pPr>
            <a:r>
              <a:rPr lang="nl-BE" dirty="0"/>
              <a:t>Kinderen van ouder dan 12 jaar zullen wel nog enkele extra beperkingen opgelegd krijgen zoals dat ze elkaar niet mogen schminken (volhangen). Tussen bubbels is contact enkel toegestaan in noodgevallen en zullen deze contacten bijgehouden worden in een logboek. We willen er duidelijk op wijzen dat de leiding deze grenzen ook respecteert, ook voor en na het kamp.</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5</a:t>
            </a:fld>
            <a:endParaRPr lang="nl-BE"/>
          </a:p>
        </p:txBody>
      </p:sp>
    </p:spTree>
    <p:extLst>
      <p:ext uri="{BB962C8B-B14F-4D97-AF65-F5344CB8AC3E}">
        <p14:creationId xmlns:p14="http://schemas.microsoft.com/office/powerpoint/2010/main" val="217999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6</a:t>
            </a:fld>
            <a:endParaRPr lang="nl-BE"/>
          </a:p>
        </p:txBody>
      </p:sp>
    </p:spTree>
    <p:extLst>
      <p:ext uri="{BB962C8B-B14F-4D97-AF65-F5344CB8AC3E}">
        <p14:creationId xmlns:p14="http://schemas.microsoft.com/office/powerpoint/2010/main" val="192808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Een eerste zeer belangrijk punt is dat we dit jaar de kinderen voldoende rust willen gunnen. Vermoeidheid is één van de symptomen van corona en we willen natuurlijk kunnen onderscheiden of de kinderen ziek zijn of gewoon moe door de intensiteit van het kamp.</a:t>
            </a:r>
          </a:p>
          <a:p>
            <a:pPr marL="171450" indent="-171450">
              <a:buFont typeface="Arial" panose="020B0604020202020204" pitchFamily="34" charset="0"/>
              <a:buChar char="•"/>
            </a:pPr>
            <a:r>
              <a:rPr lang="nl-BE" dirty="0"/>
              <a:t>We spelen zoveel mogelijk in buitenlucht. Zoals eerder vermeld vermijden de oudere groepen spelletjes met intensief fysiek contact zoals bijvoorbeeld het aanraken van elkaars gezicht.</a:t>
            </a:r>
          </a:p>
          <a:p>
            <a:pPr marL="171450" indent="-171450">
              <a:buFont typeface="Arial" panose="020B0604020202020204" pitchFamily="34" charset="0"/>
              <a:buChar char="•"/>
            </a:pPr>
            <a:r>
              <a:rPr lang="nl-BE" dirty="0"/>
              <a:t>Stadspelen en 2daagse gaan jammerlijk genoeg niet door, het is verboden te overnachten buiten de kampplaats.</a:t>
            </a:r>
          </a:p>
          <a:p>
            <a:pPr marL="171450" indent="-171450">
              <a:buFont typeface="Arial" panose="020B0604020202020204" pitchFamily="34" charset="0"/>
              <a:buChar char="•"/>
            </a:pPr>
            <a:r>
              <a:rPr lang="nl-BE" dirty="0"/>
              <a:t>Ook de beektocht kan niet doorgaan omdat dit ongepast is gezien de situatie.</a:t>
            </a:r>
          </a:p>
          <a:p>
            <a:pPr marL="171450" indent="-171450">
              <a:buFont typeface="Arial" panose="020B0604020202020204" pitchFamily="34" charset="0"/>
              <a:buChar char="•"/>
            </a:pPr>
            <a:r>
              <a:rPr lang="nl-BE" dirty="0"/>
              <a:t>Bosspel is wel nog steeds toegelaten. Andere jaren hebben we gebruikt gemaakt van lasterpistolen van externe firma’s, dit staat we dit jaar ook toe indien we het geleverde materiaal eerst grondig ontsmetten.</a:t>
            </a:r>
          </a:p>
          <a:p>
            <a:pPr marL="171450" indent="-171450">
              <a:buFont typeface="Arial" panose="020B0604020202020204" pitchFamily="34" charset="0"/>
              <a:buChar char="•"/>
            </a:pPr>
            <a:r>
              <a:rPr lang="nl-BE" dirty="0"/>
              <a:t>De nachtspelen laten we ook doorgaan, maar de kinderen zullen nadien langer mogen uitslapen.</a:t>
            </a:r>
          </a:p>
          <a:p>
            <a:pPr marL="171450" indent="-171450">
              <a:buFont typeface="Arial" panose="020B0604020202020204" pitchFamily="34" charset="0"/>
              <a:buChar char="•"/>
            </a:pPr>
            <a:r>
              <a:rPr lang="nl-BE" dirty="0"/>
              <a:t>Het gezamenlijk spel gaat in aangepaste vorm door, waarbij de bubbels gerespecteerd worden.</a:t>
            </a:r>
          </a:p>
          <a:p>
            <a:pPr marL="171450" indent="-171450">
              <a:buFont typeface="Arial" panose="020B0604020202020204" pitchFamily="34" charset="0"/>
              <a:buChar char="•"/>
            </a:pPr>
            <a:r>
              <a:rPr lang="nl-BE" dirty="0"/>
              <a:t>De zwemactiviteit hangt volledig af van de maatregelen van het specifieke zwembad. </a:t>
            </a:r>
          </a:p>
          <a:p>
            <a:endParaRPr lang="nl-BE" dirty="0"/>
          </a:p>
          <a:p>
            <a:r>
              <a:rPr lang="nl-BE" dirty="0"/>
              <a:t>Onze andere activiteiten zoals formatie vind gewoon plaats maar met 1,5m tussen de verschillende bubbels. </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8</a:t>
            </a:fld>
            <a:endParaRPr lang="nl-BE"/>
          </a:p>
        </p:txBody>
      </p:sp>
    </p:spTree>
    <p:extLst>
      <p:ext uri="{BB962C8B-B14F-4D97-AF65-F5344CB8AC3E}">
        <p14:creationId xmlns:p14="http://schemas.microsoft.com/office/powerpoint/2010/main" val="381292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Het terrein wordt dit jaar in verschillende zones verdeeld.</a:t>
            </a:r>
          </a:p>
          <a:p>
            <a:pPr marL="171450" indent="-171450">
              <a:buFont typeface="Arial" panose="020B0604020202020204" pitchFamily="34" charset="0"/>
              <a:buChar char="•"/>
            </a:pPr>
            <a:r>
              <a:rPr lang="nl-BE" dirty="0"/>
              <a:t>Speelterrein 1 en 2 bevatten de tenten van oudste groepen en zullen enkel als spelterrein gebruikt worden door de groepen als hun tent hier staat. De afstand tussen de tenten van de verschillende bubbels is ook groter dan andere jaren.</a:t>
            </a:r>
          </a:p>
          <a:p>
            <a:pPr marL="171450" indent="-171450">
              <a:buFont typeface="Arial" panose="020B0604020202020204" pitchFamily="34" charset="0"/>
              <a:buChar char="•"/>
            </a:pPr>
            <a:r>
              <a:rPr lang="nl-BE" dirty="0"/>
              <a:t>Verder hebben we nog 3 extra speelterreinen. Reeds voor kamp is al vastgelegd welke groep welk terrein op welke dag gebruikt op basis van de planningen van de verschillende groepen. Deze zones worden afgebakend met nadars en rood-wit lint. </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9</a:t>
            </a:fld>
            <a:endParaRPr lang="nl-BE"/>
          </a:p>
        </p:txBody>
      </p:sp>
    </p:spTree>
    <p:extLst>
      <p:ext uri="{BB962C8B-B14F-4D97-AF65-F5344CB8AC3E}">
        <p14:creationId xmlns:p14="http://schemas.microsoft.com/office/powerpoint/2010/main" val="179914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Elke bubbel beschikt over zijn eigen toiletten en wastafels.</a:t>
            </a:r>
          </a:p>
        </p:txBody>
      </p:sp>
      <p:sp>
        <p:nvSpPr>
          <p:cNvPr id="4" name="Tijdelijke aanduiding voor dianummer 3"/>
          <p:cNvSpPr>
            <a:spLocks noGrp="1"/>
          </p:cNvSpPr>
          <p:nvPr>
            <p:ph type="sldNum" sz="quarter" idx="5"/>
          </p:nvPr>
        </p:nvSpPr>
        <p:spPr/>
        <p:txBody>
          <a:bodyPr/>
          <a:lstStyle/>
          <a:p>
            <a:fld id="{FF5484DB-0478-4E2C-BB8C-79851B2B05F2}" type="slidenum">
              <a:rPr lang="nl-BE" smtClean="0"/>
              <a:t>10</a:t>
            </a:fld>
            <a:endParaRPr lang="nl-BE"/>
          </a:p>
        </p:txBody>
      </p:sp>
    </p:spTree>
    <p:extLst>
      <p:ext uri="{BB962C8B-B14F-4D97-AF65-F5344CB8AC3E}">
        <p14:creationId xmlns:p14="http://schemas.microsoft.com/office/powerpoint/2010/main" val="388843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04519-2FF4-4902-AEB4-8A30728DF6D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264B4B6-296B-4720-8BE9-730A41681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864E0CED-8825-4481-8C5A-F35D3891FB0C}"/>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5" name="Tijdelijke aanduiding voor voettekst 4">
            <a:extLst>
              <a:ext uri="{FF2B5EF4-FFF2-40B4-BE49-F238E27FC236}">
                <a16:creationId xmlns:a16="http://schemas.microsoft.com/office/drawing/2014/main" id="{37213781-07DC-4C04-8B90-45DE5B3AAC5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37560C6-419E-436F-BB68-E82DAE12AAAF}"/>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413208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2FBCC-12DB-4CA5-93E3-8056F61DA30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DD57DBE-368A-4642-907C-2DEED54BAD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B962323-C8B7-421A-ACE9-7AF9881F877C}"/>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5" name="Tijdelijke aanduiding voor voettekst 4">
            <a:extLst>
              <a:ext uri="{FF2B5EF4-FFF2-40B4-BE49-F238E27FC236}">
                <a16:creationId xmlns:a16="http://schemas.microsoft.com/office/drawing/2014/main" id="{39B617DF-5FB2-4A98-B66C-488761C143A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4D5ECAE-D05E-4DA2-B208-15B2EE1838D4}"/>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20881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472F9ED-A4A9-46E9-84E6-D5FA5763AB1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23DB0D3-AA76-4237-9A2E-DE90CA3A6AF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E33EDFB-210B-4F23-A0E2-91177D7567E9}"/>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5" name="Tijdelijke aanduiding voor voettekst 4">
            <a:extLst>
              <a:ext uri="{FF2B5EF4-FFF2-40B4-BE49-F238E27FC236}">
                <a16:creationId xmlns:a16="http://schemas.microsoft.com/office/drawing/2014/main" id="{788C4FDC-A0CF-4BA0-9061-8295B028346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D988BEE-9A34-4D01-A296-89D7E635487E}"/>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237483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4C5BB-DB0A-4678-9635-2DFD526ADCF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E6BFB2B-26CB-4D07-9EDE-A7FC683DB63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71DEE39-B204-4031-8775-763A0BD192B8}"/>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5" name="Tijdelijke aanduiding voor voettekst 4">
            <a:extLst>
              <a:ext uri="{FF2B5EF4-FFF2-40B4-BE49-F238E27FC236}">
                <a16:creationId xmlns:a16="http://schemas.microsoft.com/office/drawing/2014/main" id="{5BE5EC5B-DAD4-48B3-BAD8-1DA360DDCBD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3C0D70C-090D-4E60-A232-AAFBB634DB15}"/>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298030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7A817-33F7-4008-9743-84F37166420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088A1F3-71AD-47CF-B1EE-9FF8A3EAC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25B0873-745C-4169-940B-AC3B85FECDE7}"/>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5" name="Tijdelijke aanduiding voor voettekst 4">
            <a:extLst>
              <a:ext uri="{FF2B5EF4-FFF2-40B4-BE49-F238E27FC236}">
                <a16:creationId xmlns:a16="http://schemas.microsoft.com/office/drawing/2014/main" id="{F5018B00-70BC-42C5-8FB5-18B378B8AEB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69FFCB5-7CBE-4E4E-B8F5-B65726E55FFB}"/>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23503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C7D9D-2667-4883-9401-9A7103CCDF5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6E93FA0-0AF8-4CAF-8C09-4E11CDDDA5F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06D607FA-6AB7-43B5-AD34-BD9249509FC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5B4832EC-F467-4D74-A530-F9B15B426D8E}"/>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6" name="Tijdelijke aanduiding voor voettekst 5">
            <a:extLst>
              <a:ext uri="{FF2B5EF4-FFF2-40B4-BE49-F238E27FC236}">
                <a16:creationId xmlns:a16="http://schemas.microsoft.com/office/drawing/2014/main" id="{9B612DEF-A151-40BE-AF8D-4EC76D7EA16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1FCE9F0-9394-4BFA-A9EA-642543541FA3}"/>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346306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5160E-BFFF-4807-B308-1345D954DF0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A41F27A-37AD-49CE-AA08-05E0E3601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BD08CD6-71F7-4BA0-BD93-52F9E61B30F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025C2D-B2EA-4E36-8CD0-760941889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4EFF0F4-E3ED-4DD2-8330-1676DA93B5A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915896A-8E93-43FA-A224-8B276D7B92A1}"/>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8" name="Tijdelijke aanduiding voor voettekst 7">
            <a:extLst>
              <a:ext uri="{FF2B5EF4-FFF2-40B4-BE49-F238E27FC236}">
                <a16:creationId xmlns:a16="http://schemas.microsoft.com/office/drawing/2014/main" id="{F3BB23C6-147A-4479-93DA-062F61D78E9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3F2B54B-7F4B-40A4-93DC-3156B31950F3}"/>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290779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02D88-90C7-47EF-A23F-1533A08C51A8}"/>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35D8FAB-1C1B-4AA4-BF00-AC5CC5C90355}"/>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4" name="Tijdelijke aanduiding voor voettekst 3">
            <a:extLst>
              <a:ext uri="{FF2B5EF4-FFF2-40B4-BE49-F238E27FC236}">
                <a16:creationId xmlns:a16="http://schemas.microsoft.com/office/drawing/2014/main" id="{61F3CAC8-F930-412C-B08A-29348B5ED495}"/>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06229067-45C3-4AE2-945F-27569C4A4200}"/>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98953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90A29EC-0C03-4409-A42F-3F45678AB065}"/>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3" name="Tijdelijke aanduiding voor voettekst 2">
            <a:extLst>
              <a:ext uri="{FF2B5EF4-FFF2-40B4-BE49-F238E27FC236}">
                <a16:creationId xmlns:a16="http://schemas.microsoft.com/office/drawing/2014/main" id="{EC4CE9AD-184C-48CB-815A-EFA05181716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2E9EC4-122D-4212-9F48-86267459A15D}"/>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134562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8617C-6920-483B-AFA4-D336F10C33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0426DF4-2E06-42CD-AA33-D3051A270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2F2638D-AA33-4FC5-A0C0-D1789A207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F0AF52-9F0E-4D1F-A37F-7B4DC7AF0D37}"/>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6" name="Tijdelijke aanduiding voor voettekst 5">
            <a:extLst>
              <a:ext uri="{FF2B5EF4-FFF2-40B4-BE49-F238E27FC236}">
                <a16:creationId xmlns:a16="http://schemas.microsoft.com/office/drawing/2014/main" id="{E366FA12-FE66-45C5-BFE6-411F38E9BAC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C9467C8-43DA-43DD-B142-72F464AEB151}"/>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339588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FC7676-2EB8-49D3-BA58-620FD886C9E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1C779B40-D60E-4F7B-BD16-9028E7F16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8C58C5EC-738D-439F-9807-77EF7D567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7A07A5-0C87-49DC-84E0-22387651DDBE}"/>
              </a:ext>
            </a:extLst>
          </p:cNvPr>
          <p:cNvSpPr>
            <a:spLocks noGrp="1"/>
          </p:cNvSpPr>
          <p:nvPr>
            <p:ph type="dt" sz="half" idx="10"/>
          </p:nvPr>
        </p:nvSpPr>
        <p:spPr/>
        <p:txBody>
          <a:bodyPr/>
          <a:lstStyle/>
          <a:p>
            <a:fld id="{FC8539D8-E378-4AF8-B636-7C2E6E6AD3E3}" type="datetimeFigureOut">
              <a:rPr lang="nl-BE" smtClean="0"/>
              <a:t>14/07/2020</a:t>
            </a:fld>
            <a:endParaRPr lang="nl-BE"/>
          </a:p>
        </p:txBody>
      </p:sp>
      <p:sp>
        <p:nvSpPr>
          <p:cNvPr id="6" name="Tijdelijke aanduiding voor voettekst 5">
            <a:extLst>
              <a:ext uri="{FF2B5EF4-FFF2-40B4-BE49-F238E27FC236}">
                <a16:creationId xmlns:a16="http://schemas.microsoft.com/office/drawing/2014/main" id="{82786A99-00C1-4C7C-AB92-D8E42D12C7B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859BE5C-E11C-465E-8314-0D76E2BD3E19}"/>
              </a:ext>
            </a:extLst>
          </p:cNvPr>
          <p:cNvSpPr>
            <a:spLocks noGrp="1"/>
          </p:cNvSpPr>
          <p:nvPr>
            <p:ph type="sldNum" sz="quarter" idx="12"/>
          </p:nvPr>
        </p:nvSpPr>
        <p:spPr/>
        <p:txBody>
          <a:bodyPr/>
          <a:lstStyle/>
          <a:p>
            <a:fld id="{DC6D75A5-9709-43CB-8316-D38BFAB51EDA}" type="slidenum">
              <a:rPr lang="nl-BE" smtClean="0"/>
              <a:t>‹nr.›</a:t>
            </a:fld>
            <a:endParaRPr lang="nl-BE"/>
          </a:p>
        </p:txBody>
      </p:sp>
    </p:spTree>
    <p:extLst>
      <p:ext uri="{BB962C8B-B14F-4D97-AF65-F5344CB8AC3E}">
        <p14:creationId xmlns:p14="http://schemas.microsoft.com/office/powerpoint/2010/main" val="391741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85F3131-984F-43EE-A27A-D4D2D156D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C89BA5A-335B-4C02-BA8C-5893BB3FC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47D1CDA-9D5D-496B-A837-F9A800A81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539D8-E378-4AF8-B636-7C2E6E6AD3E3}" type="datetimeFigureOut">
              <a:rPr lang="nl-BE" smtClean="0"/>
              <a:t>14/07/2020</a:t>
            </a:fld>
            <a:endParaRPr lang="nl-BE"/>
          </a:p>
        </p:txBody>
      </p:sp>
      <p:sp>
        <p:nvSpPr>
          <p:cNvPr id="5" name="Tijdelijke aanduiding voor voettekst 4">
            <a:extLst>
              <a:ext uri="{FF2B5EF4-FFF2-40B4-BE49-F238E27FC236}">
                <a16:creationId xmlns:a16="http://schemas.microsoft.com/office/drawing/2014/main" id="{7BD7BE9A-0311-480A-8227-470E362BE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DB3FC913-B405-4630-A241-B9E0D705D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D75A5-9709-43CB-8316-D38BFAB51EDA}" type="slidenum">
              <a:rPr lang="nl-BE" smtClean="0"/>
              <a:t>‹nr.›</a:t>
            </a:fld>
            <a:endParaRPr lang="nl-BE"/>
          </a:p>
        </p:txBody>
      </p:sp>
    </p:spTree>
    <p:extLst>
      <p:ext uri="{BB962C8B-B14F-4D97-AF65-F5344CB8AC3E}">
        <p14:creationId xmlns:p14="http://schemas.microsoft.com/office/powerpoint/2010/main" val="269695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hiroleouki.be/tag/kamp2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43ECE-DC92-4A5B-B363-AD5EE7DD2E8C}"/>
              </a:ext>
            </a:extLst>
          </p:cNvPr>
          <p:cNvSpPr>
            <a:spLocks noGrp="1"/>
          </p:cNvSpPr>
          <p:nvPr>
            <p:ph type="ctrTitle"/>
          </p:nvPr>
        </p:nvSpPr>
        <p:spPr/>
        <p:txBody>
          <a:bodyPr/>
          <a:lstStyle/>
          <a:p>
            <a:endParaRPr lang="nl-BE"/>
          </a:p>
        </p:txBody>
      </p:sp>
      <p:sp>
        <p:nvSpPr>
          <p:cNvPr id="3" name="Ondertitel 2">
            <a:extLst>
              <a:ext uri="{FF2B5EF4-FFF2-40B4-BE49-F238E27FC236}">
                <a16:creationId xmlns:a16="http://schemas.microsoft.com/office/drawing/2014/main" id="{85070D26-3A26-4BBD-9DF6-BED56D168C0B}"/>
              </a:ext>
            </a:extLst>
          </p:cNvPr>
          <p:cNvSpPr>
            <a:spLocks noGrp="1"/>
          </p:cNvSpPr>
          <p:nvPr>
            <p:ph type="subTitle" idx="1"/>
          </p:nvPr>
        </p:nvSpPr>
        <p:spPr/>
        <p:txBody>
          <a:bodyPr/>
          <a:lstStyle/>
          <a:p>
            <a:endParaRPr lang="nl-BE"/>
          </a:p>
        </p:txBody>
      </p:sp>
      <p:pic>
        <p:nvPicPr>
          <p:cNvPr id="5" name="Afbeelding 4" descr="Afbeelding met buiten, gras, persoon, mensen&#10;&#10;Automatisch gegenereerde beschrijving">
            <a:extLst>
              <a:ext uri="{FF2B5EF4-FFF2-40B4-BE49-F238E27FC236}">
                <a16:creationId xmlns:a16="http://schemas.microsoft.com/office/drawing/2014/main" id="{C94F683C-94B0-4630-A940-E174AF414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7" name="Rechthoek 6">
            <a:extLst>
              <a:ext uri="{FF2B5EF4-FFF2-40B4-BE49-F238E27FC236}">
                <a16:creationId xmlns:a16="http://schemas.microsoft.com/office/drawing/2014/main" id="{DA40EBFA-6026-4DC2-A9D3-ECDFB265FFB5}"/>
              </a:ext>
            </a:extLst>
          </p:cNvPr>
          <p:cNvSpPr/>
          <p:nvPr/>
        </p:nvSpPr>
        <p:spPr>
          <a:xfrm>
            <a:off x="3204411" y="5735637"/>
            <a:ext cx="5783178" cy="1330158"/>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8" name="Tekstvak 7">
            <a:extLst>
              <a:ext uri="{FF2B5EF4-FFF2-40B4-BE49-F238E27FC236}">
                <a16:creationId xmlns:a16="http://schemas.microsoft.com/office/drawing/2014/main" id="{9802DC6B-055B-4050-BCA7-49F0FCAFA573}"/>
              </a:ext>
            </a:extLst>
          </p:cNvPr>
          <p:cNvSpPr txBox="1"/>
          <p:nvPr/>
        </p:nvSpPr>
        <p:spPr>
          <a:xfrm>
            <a:off x="3408947" y="5903893"/>
            <a:ext cx="5374105" cy="954107"/>
          </a:xfrm>
          <a:prstGeom prst="rect">
            <a:avLst/>
          </a:prstGeom>
          <a:noFill/>
        </p:spPr>
        <p:txBody>
          <a:bodyPr wrap="square" rtlCol="0">
            <a:spAutoFit/>
          </a:bodyPr>
          <a:lstStyle/>
          <a:p>
            <a:pPr algn="ctr"/>
            <a:r>
              <a:rPr lang="nl-BE" sz="2800" b="1" dirty="0"/>
              <a:t>Infomoment kamp 2020 </a:t>
            </a:r>
            <a:br>
              <a:rPr lang="nl-BE" sz="2800" b="1" dirty="0"/>
            </a:br>
            <a:r>
              <a:rPr lang="nl-BE" sz="2800" b="1" dirty="0"/>
              <a:t>- Chiro Leouki Meldert -</a:t>
            </a:r>
          </a:p>
        </p:txBody>
      </p:sp>
    </p:spTree>
    <p:extLst>
      <p:ext uri="{BB962C8B-B14F-4D97-AF65-F5344CB8AC3E}">
        <p14:creationId xmlns:p14="http://schemas.microsoft.com/office/powerpoint/2010/main" val="33455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4A7F24-D012-4C43-8386-9A9751A53906}"/>
              </a:ext>
            </a:extLst>
          </p:cNvPr>
          <p:cNvSpPr>
            <a:spLocks noGrp="1"/>
          </p:cNvSpPr>
          <p:nvPr>
            <p:ph idx="1"/>
          </p:nvPr>
        </p:nvSpPr>
        <p:spPr>
          <a:xfrm>
            <a:off x="838200" y="977825"/>
            <a:ext cx="10515600" cy="4351338"/>
          </a:xfrm>
        </p:spPr>
        <p:txBody>
          <a:bodyPr/>
          <a:lstStyle/>
          <a:p>
            <a:r>
              <a:rPr lang="nl-BE" dirty="0"/>
              <a:t>Toiletten</a:t>
            </a:r>
          </a:p>
          <a:p>
            <a:pPr lvl="1"/>
            <a:r>
              <a:rPr lang="nl-BE" dirty="0"/>
              <a:t>Binnen 4 wc’s + 2 grote waskraantjes</a:t>
            </a:r>
          </a:p>
          <a:p>
            <a:pPr lvl="1"/>
            <a:r>
              <a:rPr lang="nl-BE" dirty="0"/>
              <a:t>Buiten 4 wc’s + 6 waskraantjes</a:t>
            </a:r>
          </a:p>
          <a:p>
            <a:pPr lvl="1"/>
            <a:r>
              <a:rPr lang="nl-BE" dirty="0"/>
              <a:t>Gedeelde wcgebouwen </a:t>
            </a:r>
            <a:br>
              <a:rPr lang="nl-BE" dirty="0"/>
            </a:br>
            <a:r>
              <a:rPr lang="nl-BE" dirty="0"/>
              <a:t>(buiten wachten, toiletten/ waskraantjes per bubbel verdeeld)</a:t>
            </a:r>
          </a:p>
          <a:p>
            <a:pPr marL="457200" lvl="1" indent="0">
              <a:buNone/>
            </a:pPr>
            <a:endParaRPr lang="nl-BE" dirty="0"/>
          </a:p>
          <a:p>
            <a:pPr marL="228600" lvl="1">
              <a:spcBef>
                <a:spcPts val="1000"/>
              </a:spcBef>
            </a:pPr>
            <a:r>
              <a:rPr lang="nl-BE" sz="2800" dirty="0"/>
              <a:t>Wasbakken </a:t>
            </a:r>
          </a:p>
          <a:p>
            <a:pPr marL="0" lvl="1" indent="0">
              <a:spcBef>
                <a:spcPts val="1000"/>
              </a:spcBef>
              <a:buNone/>
            </a:pPr>
            <a:endParaRPr lang="nl-BE" sz="2800" dirty="0"/>
          </a:p>
          <a:p>
            <a:pPr marL="457200" lvl="1" indent="0">
              <a:buNone/>
            </a:pPr>
            <a:endParaRPr lang="nl-BE" dirty="0"/>
          </a:p>
          <a:p>
            <a:pPr lvl="1"/>
            <a:endParaRPr lang="nl-BE" dirty="0"/>
          </a:p>
          <a:p>
            <a:endParaRPr lang="nl-BE" dirty="0"/>
          </a:p>
          <a:p>
            <a:endParaRPr lang="nl-BE" dirty="0"/>
          </a:p>
        </p:txBody>
      </p:sp>
      <p:pic>
        <p:nvPicPr>
          <p:cNvPr id="5" name="Afbeelding 4">
            <a:extLst>
              <a:ext uri="{FF2B5EF4-FFF2-40B4-BE49-F238E27FC236}">
                <a16:creationId xmlns:a16="http://schemas.microsoft.com/office/drawing/2014/main" id="{A71123A0-AE06-C34C-A22D-7A1DEFC10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817" y="3155557"/>
            <a:ext cx="1719082" cy="3057674"/>
          </a:xfrm>
          <a:prstGeom prst="rect">
            <a:avLst/>
          </a:prstGeom>
        </p:spPr>
      </p:pic>
      <p:pic>
        <p:nvPicPr>
          <p:cNvPr id="8" name="Afbeelding 7" descr="Afbeelding met binnen, zitten, tafel, kamer&#10;&#10;Automatisch gegenereerde beschrijving">
            <a:extLst>
              <a:ext uri="{FF2B5EF4-FFF2-40B4-BE49-F238E27FC236}">
                <a16:creationId xmlns:a16="http://schemas.microsoft.com/office/drawing/2014/main" id="{9C9D0417-FD0D-E349-B46F-F902CCAAE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902" y="2157046"/>
            <a:ext cx="1915421" cy="4056185"/>
          </a:xfrm>
          <a:prstGeom prst="rect">
            <a:avLst/>
          </a:prstGeom>
        </p:spPr>
      </p:pic>
    </p:spTree>
    <p:extLst>
      <p:ext uri="{BB962C8B-B14F-4D97-AF65-F5344CB8AC3E}">
        <p14:creationId xmlns:p14="http://schemas.microsoft.com/office/powerpoint/2010/main" val="191273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4A7F24-D012-4C43-8386-9A9751A53906}"/>
              </a:ext>
            </a:extLst>
          </p:cNvPr>
          <p:cNvSpPr>
            <a:spLocks noGrp="1"/>
          </p:cNvSpPr>
          <p:nvPr>
            <p:ph idx="1"/>
          </p:nvPr>
        </p:nvSpPr>
        <p:spPr>
          <a:xfrm>
            <a:off x="838200" y="681037"/>
            <a:ext cx="10515600" cy="4351338"/>
          </a:xfrm>
        </p:spPr>
        <p:txBody>
          <a:bodyPr/>
          <a:lstStyle/>
          <a:p>
            <a:r>
              <a:rPr lang="nl-BE" dirty="0"/>
              <a:t>Quarantaineruimte</a:t>
            </a:r>
          </a:p>
          <a:p>
            <a:pPr lvl="1"/>
            <a:r>
              <a:rPr lang="nl-BE" dirty="0"/>
              <a:t>Ziek? Hier wachten op ouders</a:t>
            </a:r>
          </a:p>
          <a:p>
            <a:pPr marL="457200" lvl="1" indent="0">
              <a:buNone/>
            </a:pPr>
            <a:endParaRPr lang="nl-BE" dirty="0"/>
          </a:p>
          <a:p>
            <a:r>
              <a:rPr lang="nl-BE" dirty="0"/>
              <a:t>Samen eten in de eettent</a:t>
            </a:r>
          </a:p>
          <a:p>
            <a:pPr lvl="1"/>
            <a:r>
              <a:rPr lang="nl-BE" dirty="0"/>
              <a:t>Apart binnenkomen, buitengaan en afwassen</a:t>
            </a:r>
          </a:p>
          <a:p>
            <a:pPr lvl="1"/>
            <a:endParaRPr lang="nl-BE" dirty="0"/>
          </a:p>
          <a:p>
            <a:pPr lvl="1"/>
            <a:endParaRPr lang="nl-BE" dirty="0"/>
          </a:p>
          <a:p>
            <a:endParaRPr lang="nl-BE" dirty="0"/>
          </a:p>
          <a:p>
            <a:endParaRPr lang="nl-BE" dirty="0"/>
          </a:p>
        </p:txBody>
      </p:sp>
      <p:pic>
        <p:nvPicPr>
          <p:cNvPr id="5" name="Afbeelding 4" descr="Afbeelding met persoon, mensen, person, staand&#10;&#10;Automatisch gegenereerde beschrijving">
            <a:extLst>
              <a:ext uri="{FF2B5EF4-FFF2-40B4-BE49-F238E27FC236}">
                <a16:creationId xmlns:a16="http://schemas.microsoft.com/office/drawing/2014/main" id="{0A89C76C-BF10-964F-B374-399F07F21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124" y="3078685"/>
            <a:ext cx="4005205" cy="2659867"/>
          </a:xfrm>
          <a:prstGeom prst="rect">
            <a:avLst/>
          </a:prstGeom>
        </p:spPr>
      </p:pic>
    </p:spTree>
    <p:extLst>
      <p:ext uri="{BB962C8B-B14F-4D97-AF65-F5344CB8AC3E}">
        <p14:creationId xmlns:p14="http://schemas.microsoft.com/office/powerpoint/2010/main" val="316132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69944-8E40-4813-88EB-B7DFC4DD0FDE}"/>
              </a:ext>
            </a:extLst>
          </p:cNvPr>
          <p:cNvSpPr>
            <a:spLocks noGrp="1"/>
          </p:cNvSpPr>
          <p:nvPr>
            <p:ph type="title"/>
          </p:nvPr>
        </p:nvSpPr>
        <p:spPr/>
        <p:txBody>
          <a:bodyPr/>
          <a:lstStyle/>
          <a:p>
            <a:r>
              <a:rPr lang="nl-BE" dirty="0"/>
              <a:t>Hygiënemaatregelen</a:t>
            </a:r>
          </a:p>
        </p:txBody>
      </p:sp>
      <p:sp>
        <p:nvSpPr>
          <p:cNvPr id="3" name="Tijdelijke aanduiding voor inhoud 2">
            <a:extLst>
              <a:ext uri="{FF2B5EF4-FFF2-40B4-BE49-F238E27FC236}">
                <a16:creationId xmlns:a16="http://schemas.microsoft.com/office/drawing/2014/main" id="{6F6505B9-BD67-41C9-A05E-A9412E2E19DE}"/>
              </a:ext>
            </a:extLst>
          </p:cNvPr>
          <p:cNvSpPr>
            <a:spLocks noGrp="1"/>
          </p:cNvSpPr>
          <p:nvPr>
            <p:ph idx="1"/>
          </p:nvPr>
        </p:nvSpPr>
        <p:spPr/>
        <p:txBody>
          <a:bodyPr>
            <a:normAutofit/>
          </a:bodyPr>
          <a:lstStyle/>
          <a:p>
            <a:r>
              <a:rPr lang="nl-BE" dirty="0"/>
              <a:t>Persoonlijke hygiëne </a:t>
            </a:r>
          </a:p>
          <a:p>
            <a:pPr lvl="1"/>
            <a:r>
              <a:rPr lang="nl-BE" dirty="0"/>
              <a:t>Voor/na elke maaltijd + na activiteit: handen wassen</a:t>
            </a:r>
          </a:p>
          <a:p>
            <a:pPr lvl="1"/>
            <a:r>
              <a:rPr lang="nl-BE" dirty="0"/>
              <a:t>Meerdere keren douchen</a:t>
            </a:r>
          </a:p>
          <a:p>
            <a:r>
              <a:rPr lang="nl-BE" dirty="0"/>
              <a:t>Infrastructuur</a:t>
            </a:r>
          </a:p>
          <a:p>
            <a:pPr lvl="1"/>
            <a:r>
              <a:rPr lang="nl-BE" dirty="0"/>
              <a:t>Meeste materiaal per bubbel </a:t>
            </a:r>
          </a:p>
          <a:p>
            <a:pPr lvl="1"/>
            <a:r>
              <a:rPr lang="nl-BE" dirty="0"/>
              <a:t>Gemeenschappelijk </a:t>
            </a:r>
            <a:r>
              <a:rPr lang="nl-BE" dirty="0">
                <a:sym typeface="Wingdings" pitchFamily="2" charset="2"/>
              </a:rPr>
              <a:t> ontsmetten </a:t>
            </a:r>
          </a:p>
          <a:p>
            <a:r>
              <a:rPr lang="nl-BE" dirty="0"/>
              <a:t>Diensten per bubbel</a:t>
            </a:r>
          </a:p>
          <a:p>
            <a:pPr lvl="1"/>
            <a:r>
              <a:rPr lang="nl-BE" dirty="0"/>
              <a:t>Eigen wc’s kuisen</a:t>
            </a:r>
          </a:p>
          <a:p>
            <a:pPr lvl="1"/>
            <a:r>
              <a:rPr lang="nl-BE" dirty="0"/>
              <a:t>Eigen deel van de refter opruimen</a:t>
            </a:r>
          </a:p>
          <a:p>
            <a:pPr lvl="1"/>
            <a:r>
              <a:rPr lang="nl-BE" dirty="0"/>
              <a:t>Eigen speelterrein proper achterlaten</a:t>
            </a:r>
          </a:p>
          <a:p>
            <a:endParaRPr lang="nl-BE" dirty="0"/>
          </a:p>
          <a:p>
            <a:endParaRPr lang="nl-BE" dirty="0"/>
          </a:p>
        </p:txBody>
      </p:sp>
    </p:spTree>
    <p:extLst>
      <p:ext uri="{BB962C8B-B14F-4D97-AF65-F5344CB8AC3E}">
        <p14:creationId xmlns:p14="http://schemas.microsoft.com/office/powerpoint/2010/main" val="147028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0C7A0-BB82-6F48-8D70-AAB3E4930ABD}"/>
              </a:ext>
            </a:extLst>
          </p:cNvPr>
          <p:cNvSpPr>
            <a:spLocks noGrp="1"/>
          </p:cNvSpPr>
          <p:nvPr>
            <p:ph type="title"/>
          </p:nvPr>
        </p:nvSpPr>
        <p:spPr/>
        <p:txBody>
          <a:bodyPr/>
          <a:lstStyle/>
          <a:p>
            <a:r>
              <a:rPr lang="nl-BE" dirty="0"/>
              <a:t>Koken</a:t>
            </a:r>
          </a:p>
        </p:txBody>
      </p:sp>
      <p:sp>
        <p:nvSpPr>
          <p:cNvPr id="3" name="Tijdelijke aanduiding voor inhoud 2">
            <a:extLst>
              <a:ext uri="{FF2B5EF4-FFF2-40B4-BE49-F238E27FC236}">
                <a16:creationId xmlns:a16="http://schemas.microsoft.com/office/drawing/2014/main" id="{55750A18-0B1A-F44D-B0C7-D47E258E2C70}"/>
              </a:ext>
            </a:extLst>
          </p:cNvPr>
          <p:cNvSpPr>
            <a:spLocks noGrp="1"/>
          </p:cNvSpPr>
          <p:nvPr>
            <p:ph idx="1"/>
          </p:nvPr>
        </p:nvSpPr>
        <p:spPr/>
        <p:txBody>
          <a:bodyPr/>
          <a:lstStyle/>
          <a:p>
            <a:r>
              <a:rPr lang="nl-BE" dirty="0"/>
              <a:t>Koken voor alle bubbels </a:t>
            </a:r>
          </a:p>
          <a:p>
            <a:r>
              <a:rPr lang="nl-BE" dirty="0"/>
              <a:t>Rauwkost met mondmaskers </a:t>
            </a:r>
          </a:p>
          <a:p>
            <a:r>
              <a:rPr lang="nl-BE" dirty="0"/>
              <a:t>Wassen hun handen veel</a:t>
            </a:r>
          </a:p>
          <a:p>
            <a:r>
              <a:rPr lang="nl-BE" dirty="0"/>
              <a:t>Keukendienst blijft hetzelfde </a:t>
            </a:r>
          </a:p>
          <a:p>
            <a:endParaRPr lang="nl-BE" dirty="0"/>
          </a:p>
        </p:txBody>
      </p:sp>
      <p:pic>
        <p:nvPicPr>
          <p:cNvPr id="5" name="Afbeelding 4" descr="Afbeelding met buiten, gras, persoon, poseren&#10;&#10;Automatisch gegenereerde beschrijving">
            <a:extLst>
              <a:ext uri="{FF2B5EF4-FFF2-40B4-BE49-F238E27FC236}">
                <a16:creationId xmlns:a16="http://schemas.microsoft.com/office/drawing/2014/main" id="{FB6C69F8-4167-CC43-B87B-22B01FB9E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770" y="2962263"/>
            <a:ext cx="4695030" cy="3130691"/>
          </a:xfrm>
          <a:prstGeom prst="rect">
            <a:avLst/>
          </a:prstGeom>
        </p:spPr>
      </p:pic>
    </p:spTree>
    <p:extLst>
      <p:ext uri="{BB962C8B-B14F-4D97-AF65-F5344CB8AC3E}">
        <p14:creationId xmlns:p14="http://schemas.microsoft.com/office/powerpoint/2010/main" val="402809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8C237-9825-1E43-96A3-D16598B6BCE1}"/>
              </a:ext>
            </a:extLst>
          </p:cNvPr>
          <p:cNvSpPr>
            <a:spLocks noGrp="1"/>
          </p:cNvSpPr>
          <p:nvPr>
            <p:ph type="title"/>
          </p:nvPr>
        </p:nvSpPr>
        <p:spPr/>
        <p:txBody>
          <a:bodyPr/>
          <a:lstStyle/>
          <a:p>
            <a:r>
              <a:rPr lang="nl-BE" dirty="0"/>
              <a:t>Ik ga op kamp en neem mee</a:t>
            </a:r>
          </a:p>
        </p:txBody>
      </p:sp>
      <p:sp>
        <p:nvSpPr>
          <p:cNvPr id="3" name="Tijdelijke aanduiding voor inhoud 2">
            <a:extLst>
              <a:ext uri="{FF2B5EF4-FFF2-40B4-BE49-F238E27FC236}">
                <a16:creationId xmlns:a16="http://schemas.microsoft.com/office/drawing/2014/main" id="{95D7439F-E141-174E-8392-C93F809EA09F}"/>
              </a:ext>
            </a:extLst>
          </p:cNvPr>
          <p:cNvSpPr>
            <a:spLocks noGrp="1"/>
          </p:cNvSpPr>
          <p:nvPr>
            <p:ph idx="1"/>
          </p:nvPr>
        </p:nvSpPr>
        <p:spPr/>
        <p:txBody>
          <a:bodyPr/>
          <a:lstStyle/>
          <a:p>
            <a:r>
              <a:rPr lang="nl-BE" dirty="0"/>
              <a:t>2 niet-wegwerpbare mondmaskers per lid</a:t>
            </a:r>
          </a:p>
          <a:p>
            <a:r>
              <a:rPr lang="nl-BE" dirty="0"/>
              <a:t>Drinkbus </a:t>
            </a:r>
          </a:p>
          <a:p>
            <a:r>
              <a:rPr lang="nl-BE" dirty="0"/>
              <a:t>Voor elke dag een nieuwe keukenhanddoek</a:t>
            </a:r>
          </a:p>
          <a:p>
            <a:r>
              <a:rPr lang="nl-BE" dirty="0"/>
              <a:t>Extra warme kledij </a:t>
            </a:r>
          </a:p>
          <a:p>
            <a:r>
              <a:rPr lang="nl-BE" dirty="0"/>
              <a:t>… </a:t>
            </a:r>
          </a:p>
          <a:p>
            <a:endParaRPr lang="nl-BE" dirty="0"/>
          </a:p>
          <a:p>
            <a:pPr marL="0" indent="0">
              <a:buNone/>
            </a:pPr>
            <a:r>
              <a:rPr lang="nl-BE" dirty="0"/>
              <a:t>Volledige materiaallijst volgt in onze ’Hallo’</a:t>
            </a:r>
          </a:p>
          <a:p>
            <a:endParaRPr lang="nl-BE" dirty="0"/>
          </a:p>
          <a:p>
            <a:endParaRPr lang="nl-BE" dirty="0"/>
          </a:p>
        </p:txBody>
      </p:sp>
      <p:pic>
        <p:nvPicPr>
          <p:cNvPr id="6" name="Afbeelding 5" descr="Afbeelding met vloer, binnen, persoon, vrouw&#10;&#10;Automatisch gegenereerde beschrijving">
            <a:extLst>
              <a:ext uri="{FF2B5EF4-FFF2-40B4-BE49-F238E27FC236}">
                <a16:creationId xmlns:a16="http://schemas.microsoft.com/office/drawing/2014/main" id="{AF48181B-2B9E-8A4B-9597-22BDE6A46E3A}"/>
              </a:ext>
            </a:extLst>
          </p:cNvPr>
          <p:cNvPicPr>
            <a:picLocks noChangeAspect="1"/>
          </p:cNvPicPr>
          <p:nvPr/>
        </p:nvPicPr>
        <p:blipFill rotWithShape="1">
          <a:blip r:embed="rId3">
            <a:extLst>
              <a:ext uri="{28A0092B-C50C-407E-A947-70E740481C1C}">
                <a14:useLocalDpi xmlns:a14="http://schemas.microsoft.com/office/drawing/2010/main" val="0"/>
              </a:ext>
            </a:extLst>
          </a:blip>
          <a:srcRect b="29485"/>
          <a:stretch/>
        </p:blipFill>
        <p:spPr>
          <a:xfrm>
            <a:off x="8056506" y="681037"/>
            <a:ext cx="3558471" cy="1685797"/>
          </a:xfrm>
          <a:prstGeom prst="rect">
            <a:avLst/>
          </a:prstGeom>
        </p:spPr>
      </p:pic>
    </p:spTree>
    <p:extLst>
      <p:ext uri="{BB962C8B-B14F-4D97-AF65-F5344CB8AC3E}">
        <p14:creationId xmlns:p14="http://schemas.microsoft.com/office/powerpoint/2010/main" val="161255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6FA4B-9536-4C0B-9696-BAD3007AFD6A}"/>
              </a:ext>
            </a:extLst>
          </p:cNvPr>
          <p:cNvSpPr>
            <a:spLocks noGrp="1"/>
          </p:cNvSpPr>
          <p:nvPr>
            <p:ph type="title"/>
          </p:nvPr>
        </p:nvSpPr>
        <p:spPr/>
        <p:txBody>
          <a:bodyPr/>
          <a:lstStyle/>
          <a:p>
            <a:r>
              <a:rPr lang="nl-BE" dirty="0"/>
              <a:t>Zieken en gewonden</a:t>
            </a:r>
          </a:p>
        </p:txBody>
      </p:sp>
      <p:sp>
        <p:nvSpPr>
          <p:cNvPr id="3" name="Tijdelijke aanduiding voor inhoud 2">
            <a:extLst>
              <a:ext uri="{FF2B5EF4-FFF2-40B4-BE49-F238E27FC236}">
                <a16:creationId xmlns:a16="http://schemas.microsoft.com/office/drawing/2014/main" id="{742C153C-A6C0-4D09-AC38-72AFA91CCB32}"/>
              </a:ext>
            </a:extLst>
          </p:cNvPr>
          <p:cNvSpPr>
            <a:spLocks noGrp="1"/>
          </p:cNvSpPr>
          <p:nvPr>
            <p:ph idx="1"/>
          </p:nvPr>
        </p:nvSpPr>
        <p:spPr/>
        <p:txBody>
          <a:bodyPr/>
          <a:lstStyle/>
          <a:p>
            <a:r>
              <a:rPr lang="nl-BE" dirty="0"/>
              <a:t>Handelen volgens protocol overheid</a:t>
            </a:r>
          </a:p>
          <a:p>
            <a:r>
              <a:rPr lang="nl-BE" dirty="0"/>
              <a:t>Belangrijk: bij besmetting gaat volledige bubbel naar huis</a:t>
            </a:r>
          </a:p>
          <a:p>
            <a:r>
              <a:rPr lang="nl-BE" dirty="0"/>
              <a:t>Dokter aanwezig op kampplaats</a:t>
            </a:r>
          </a:p>
          <a:p>
            <a:r>
              <a:rPr lang="nl-BE" dirty="0"/>
              <a:t>Ziekte voor kamp = recht op volledige terugbetaling</a:t>
            </a:r>
          </a:p>
        </p:txBody>
      </p:sp>
      <p:pic>
        <p:nvPicPr>
          <p:cNvPr id="5" name="Afbeelding 4" descr="Afbeelding met tekening, kamer&#10;&#10;Automatisch gegenereerde beschrijving">
            <a:extLst>
              <a:ext uri="{FF2B5EF4-FFF2-40B4-BE49-F238E27FC236}">
                <a16:creationId xmlns:a16="http://schemas.microsoft.com/office/drawing/2014/main" id="{D7D2C473-47B5-6140-891C-96FC6AC93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314" y="4188228"/>
            <a:ext cx="5625280" cy="1988735"/>
          </a:xfrm>
          <a:prstGeom prst="rect">
            <a:avLst/>
          </a:prstGeom>
        </p:spPr>
      </p:pic>
    </p:spTree>
    <p:extLst>
      <p:ext uri="{BB962C8B-B14F-4D97-AF65-F5344CB8AC3E}">
        <p14:creationId xmlns:p14="http://schemas.microsoft.com/office/powerpoint/2010/main" val="107802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72354-F1F2-4917-88EA-F74D3C6415CA}"/>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5FBC80C2-E514-41F9-8B13-A14E1C728532}"/>
              </a:ext>
            </a:extLst>
          </p:cNvPr>
          <p:cNvSpPr>
            <a:spLocks noGrp="1"/>
          </p:cNvSpPr>
          <p:nvPr>
            <p:ph idx="1"/>
          </p:nvPr>
        </p:nvSpPr>
        <p:spPr/>
        <p:txBody>
          <a:bodyPr/>
          <a:lstStyle/>
          <a:p>
            <a:endParaRPr lang="nl-BE"/>
          </a:p>
        </p:txBody>
      </p:sp>
      <p:pic>
        <p:nvPicPr>
          <p:cNvPr id="4" name="Afbeelding 3" descr="Corona stappenplan pagina 1">
            <a:extLst>
              <a:ext uri="{FF2B5EF4-FFF2-40B4-BE49-F238E27FC236}">
                <a16:creationId xmlns:a16="http://schemas.microsoft.com/office/drawing/2014/main" id="{9CB88A57-A307-4052-8343-CEC800C084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040" y="-197485"/>
            <a:ext cx="6217920" cy="7252970"/>
          </a:xfrm>
          <a:prstGeom prst="rect">
            <a:avLst/>
          </a:prstGeom>
          <a:noFill/>
          <a:ln>
            <a:noFill/>
          </a:ln>
        </p:spPr>
      </p:pic>
    </p:spTree>
    <p:extLst>
      <p:ext uri="{BB962C8B-B14F-4D97-AF65-F5344CB8AC3E}">
        <p14:creationId xmlns:p14="http://schemas.microsoft.com/office/powerpoint/2010/main" val="121745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25E45-69FC-4FDA-85D6-2FA5A9445772}"/>
              </a:ext>
            </a:extLst>
          </p:cNvPr>
          <p:cNvSpPr>
            <a:spLocks noGrp="1"/>
          </p:cNvSpPr>
          <p:nvPr>
            <p:ph type="title"/>
          </p:nvPr>
        </p:nvSpPr>
        <p:spPr/>
        <p:txBody>
          <a:bodyPr/>
          <a:lstStyle/>
          <a:p>
            <a:r>
              <a:rPr lang="nl-BE" dirty="0"/>
              <a:t>Afzetten en ophalen</a:t>
            </a:r>
          </a:p>
        </p:txBody>
      </p:sp>
      <p:sp>
        <p:nvSpPr>
          <p:cNvPr id="3" name="Tijdelijke aanduiding voor inhoud 2">
            <a:extLst>
              <a:ext uri="{FF2B5EF4-FFF2-40B4-BE49-F238E27FC236}">
                <a16:creationId xmlns:a16="http://schemas.microsoft.com/office/drawing/2014/main" id="{CCE87EA8-63B7-49C7-8DAA-9FCF190A2EBB}"/>
              </a:ext>
            </a:extLst>
          </p:cNvPr>
          <p:cNvSpPr>
            <a:spLocks noGrp="1"/>
          </p:cNvSpPr>
          <p:nvPr>
            <p:ph idx="1"/>
          </p:nvPr>
        </p:nvSpPr>
        <p:spPr/>
        <p:txBody>
          <a:bodyPr>
            <a:normAutofit/>
          </a:bodyPr>
          <a:lstStyle/>
          <a:p>
            <a:r>
              <a:rPr lang="nl-BE" dirty="0"/>
              <a:t>Kiss </a:t>
            </a:r>
            <a:r>
              <a:rPr lang="nl-BE" dirty="0" err="1"/>
              <a:t>and</a:t>
            </a:r>
            <a:r>
              <a:rPr lang="nl-BE" dirty="0"/>
              <a:t> </a:t>
            </a:r>
            <a:r>
              <a:rPr lang="nl-BE" dirty="0" err="1"/>
              <a:t>ride</a:t>
            </a:r>
            <a:r>
              <a:rPr lang="nl-BE" dirty="0"/>
              <a:t> systeem bij brengen en halen</a:t>
            </a:r>
          </a:p>
          <a:p>
            <a:pPr lvl="1"/>
            <a:r>
              <a:rPr lang="nl-BE" dirty="0"/>
              <a:t>1 augustus</a:t>
            </a:r>
          </a:p>
          <a:p>
            <a:pPr lvl="2"/>
            <a:r>
              <a:rPr lang="nl-BE" dirty="0"/>
              <a:t>9u30 – 10u15 (Speelclub)</a:t>
            </a:r>
          </a:p>
          <a:p>
            <a:pPr lvl="2"/>
            <a:r>
              <a:rPr lang="nl-BE" dirty="0"/>
              <a:t>10u15 – 10u45 (Rakwi)</a:t>
            </a:r>
          </a:p>
          <a:p>
            <a:pPr lvl="2"/>
            <a:r>
              <a:rPr lang="nl-BE" dirty="0"/>
              <a:t>Oudste groepen vertrekken aan de </a:t>
            </a:r>
            <a:r>
              <a:rPr lang="nl-BE" dirty="0" err="1"/>
              <a:t>chiro</a:t>
            </a:r>
            <a:r>
              <a:rPr lang="nl-BE" dirty="0"/>
              <a:t> met de fiets om 10u00</a:t>
            </a:r>
          </a:p>
          <a:p>
            <a:pPr lvl="1"/>
            <a:r>
              <a:rPr lang="nl-BE" dirty="0"/>
              <a:t>9 augustus</a:t>
            </a:r>
          </a:p>
          <a:p>
            <a:pPr lvl="2"/>
            <a:r>
              <a:rPr lang="nl-BE" dirty="0"/>
              <a:t>14u00 – 14u45 (Speelclub)</a:t>
            </a:r>
          </a:p>
          <a:p>
            <a:pPr lvl="2"/>
            <a:r>
              <a:rPr lang="nl-BE" dirty="0"/>
              <a:t>14u45 – 15u30 (Rakwi)</a:t>
            </a:r>
          </a:p>
          <a:p>
            <a:r>
              <a:rPr lang="nl-BE" dirty="0"/>
              <a:t>Meerdere kinderen: kom op het vroegste uur</a:t>
            </a:r>
          </a:p>
          <a:p>
            <a:r>
              <a:rPr lang="nl-BE" dirty="0"/>
              <a:t>Identiteitskaart / Kids-ID niet vergeten!</a:t>
            </a:r>
          </a:p>
        </p:txBody>
      </p:sp>
    </p:spTree>
    <p:extLst>
      <p:ext uri="{BB962C8B-B14F-4D97-AF65-F5344CB8AC3E}">
        <p14:creationId xmlns:p14="http://schemas.microsoft.com/office/powerpoint/2010/main" val="175165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AB0DE4C-C7FB-45EB-A5C7-259DA95E621F}"/>
              </a:ext>
            </a:extLst>
          </p:cNvPr>
          <p:cNvSpPr>
            <a:spLocks noGrp="1"/>
          </p:cNvSpPr>
          <p:nvPr>
            <p:ph idx="1"/>
          </p:nvPr>
        </p:nvSpPr>
        <p:spPr>
          <a:xfrm>
            <a:off x="838200" y="956775"/>
            <a:ext cx="10515600" cy="4351338"/>
          </a:xfrm>
        </p:spPr>
        <p:txBody>
          <a:bodyPr/>
          <a:lstStyle/>
          <a:p>
            <a:r>
              <a:rPr lang="nl-BE" dirty="0"/>
              <a:t>Ouders niet op de kampplaats toegelaten</a:t>
            </a:r>
          </a:p>
          <a:p>
            <a:r>
              <a:rPr lang="nl-BE" dirty="0"/>
              <a:t>Leiding zal alles in goede banen leiden</a:t>
            </a:r>
          </a:p>
          <a:p>
            <a:r>
              <a:rPr lang="nl-BE" dirty="0"/>
              <a:t>Probeer zoveel mogelijk op voorhand afscheid te nemen</a:t>
            </a:r>
          </a:p>
          <a:p>
            <a:r>
              <a:rPr lang="nl-BE" dirty="0"/>
              <a:t>Afstand van 1,5m tov leiding</a:t>
            </a:r>
          </a:p>
        </p:txBody>
      </p:sp>
      <p:pic>
        <p:nvPicPr>
          <p:cNvPr id="5" name="Afbeelding 4" descr="Afbeelding met buiten, spelen, kind, jong&#10;&#10;Automatisch gegenereerde beschrijving">
            <a:extLst>
              <a:ext uri="{FF2B5EF4-FFF2-40B4-BE49-F238E27FC236}">
                <a16:creationId xmlns:a16="http://schemas.microsoft.com/office/drawing/2014/main" id="{CF16FCF1-85DA-F745-9B0F-37184A5F6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512" y="3429000"/>
            <a:ext cx="4263315" cy="2829982"/>
          </a:xfrm>
          <a:prstGeom prst="rect">
            <a:avLst/>
          </a:prstGeom>
        </p:spPr>
      </p:pic>
    </p:spTree>
    <p:extLst>
      <p:ext uri="{BB962C8B-B14F-4D97-AF65-F5344CB8AC3E}">
        <p14:creationId xmlns:p14="http://schemas.microsoft.com/office/powerpoint/2010/main" val="212761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11D75D-8EB0-4C67-9B06-31273C913388}"/>
              </a:ext>
            </a:extLst>
          </p:cNvPr>
          <p:cNvSpPr>
            <a:spLocks noGrp="1"/>
          </p:cNvSpPr>
          <p:nvPr>
            <p:ph idx="1"/>
          </p:nvPr>
        </p:nvSpPr>
        <p:spPr>
          <a:xfrm>
            <a:off x="838200" y="1253331"/>
            <a:ext cx="10515600" cy="4351338"/>
          </a:xfrm>
        </p:spPr>
        <p:txBody>
          <a:bodyPr/>
          <a:lstStyle/>
          <a:p>
            <a:r>
              <a:rPr lang="nl-BE" dirty="0"/>
              <a:t>Bagage afhalen/ meegeven aan onze lokalen </a:t>
            </a:r>
          </a:p>
          <a:p>
            <a:r>
              <a:rPr lang="nl-BE" dirty="0"/>
              <a:t>Bagage meegeven met de camion 30 juli</a:t>
            </a:r>
          </a:p>
          <a:p>
            <a:pPr lvl="1"/>
            <a:r>
              <a:rPr lang="nl-BE" dirty="0"/>
              <a:t>Verplicht voor de oudste groepen (Tito, Keti, Aspi)</a:t>
            </a:r>
          </a:p>
          <a:p>
            <a:pPr lvl="1"/>
            <a:r>
              <a:rPr lang="nl-BE" dirty="0"/>
              <a:t>Vanaf 19u00</a:t>
            </a:r>
          </a:p>
          <a:p>
            <a:pPr lvl="1"/>
            <a:r>
              <a:rPr lang="nl-BE" dirty="0"/>
              <a:t>Specifieke plaats per groep, wij laden ze in</a:t>
            </a:r>
          </a:p>
          <a:p>
            <a:r>
              <a:rPr lang="nl-BE" dirty="0"/>
              <a:t>Afhalen 9 augustus</a:t>
            </a:r>
          </a:p>
          <a:p>
            <a:pPr lvl="1"/>
            <a:r>
              <a:rPr lang="nl-BE" dirty="0"/>
              <a:t>Vanaf 19u00</a:t>
            </a:r>
          </a:p>
          <a:p>
            <a:pPr lvl="1"/>
            <a:r>
              <a:rPr lang="nl-BE" dirty="0"/>
              <a:t>Wij zorgen dat deze klaar staan op voldoende afstand</a:t>
            </a:r>
          </a:p>
        </p:txBody>
      </p:sp>
    </p:spTree>
    <p:extLst>
      <p:ext uri="{BB962C8B-B14F-4D97-AF65-F5344CB8AC3E}">
        <p14:creationId xmlns:p14="http://schemas.microsoft.com/office/powerpoint/2010/main" val="213991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21281C1-D5AC-E349-86BF-73ABB35096E3}"/>
              </a:ext>
            </a:extLst>
          </p:cNvPr>
          <p:cNvSpPr>
            <a:spLocks noGrp="1"/>
          </p:cNvSpPr>
          <p:nvPr>
            <p:ph type="title"/>
          </p:nvPr>
        </p:nvSpPr>
        <p:spPr>
          <a:xfrm>
            <a:off x="838200" y="1665287"/>
            <a:ext cx="10515600" cy="1325563"/>
          </a:xfrm>
        </p:spPr>
        <p:txBody>
          <a:bodyPr>
            <a:normAutofit/>
          </a:bodyPr>
          <a:lstStyle/>
          <a:p>
            <a:pPr algn="ctr"/>
            <a:r>
              <a:rPr lang="nl-BE" sz="8000" b="1" dirty="0"/>
              <a:t>Chiromeisjes Baal</a:t>
            </a:r>
          </a:p>
        </p:txBody>
      </p:sp>
      <p:sp>
        <p:nvSpPr>
          <p:cNvPr id="11" name="Tijdelijke aanduiding voor inhoud 10">
            <a:extLst>
              <a:ext uri="{FF2B5EF4-FFF2-40B4-BE49-F238E27FC236}">
                <a16:creationId xmlns:a16="http://schemas.microsoft.com/office/drawing/2014/main" id="{D738E7D1-513E-8E4A-93DC-2F682FD2873E}"/>
              </a:ext>
            </a:extLst>
          </p:cNvPr>
          <p:cNvSpPr>
            <a:spLocks noGrp="1"/>
          </p:cNvSpPr>
          <p:nvPr>
            <p:ph idx="1"/>
          </p:nvPr>
        </p:nvSpPr>
        <p:spPr>
          <a:xfrm>
            <a:off x="838200" y="3474244"/>
            <a:ext cx="10515600" cy="4351338"/>
          </a:xfrm>
        </p:spPr>
        <p:txBody>
          <a:bodyPr>
            <a:normAutofit/>
          </a:bodyPr>
          <a:lstStyle/>
          <a:p>
            <a:pPr marL="0" indent="0" algn="ctr">
              <a:buNone/>
            </a:pPr>
            <a:r>
              <a:rPr lang="nl-BE" sz="4800" dirty="0"/>
              <a:t>Geertruimoerstraat 23</a:t>
            </a:r>
          </a:p>
          <a:p>
            <a:pPr marL="0" indent="0" algn="ctr">
              <a:buNone/>
            </a:pPr>
            <a:r>
              <a:rPr lang="nl-BE" sz="4800" dirty="0"/>
              <a:t>3128 Baal (Tremerlo)</a:t>
            </a:r>
          </a:p>
        </p:txBody>
      </p:sp>
    </p:spTree>
    <p:extLst>
      <p:ext uri="{BB962C8B-B14F-4D97-AF65-F5344CB8AC3E}">
        <p14:creationId xmlns:p14="http://schemas.microsoft.com/office/powerpoint/2010/main" val="260280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F3B24-F39F-4539-854F-02B2E3408D7D}"/>
              </a:ext>
            </a:extLst>
          </p:cNvPr>
          <p:cNvSpPr>
            <a:spLocks noGrp="1"/>
          </p:cNvSpPr>
          <p:nvPr>
            <p:ph type="title"/>
          </p:nvPr>
        </p:nvSpPr>
        <p:spPr/>
        <p:txBody>
          <a:bodyPr/>
          <a:lstStyle/>
          <a:p>
            <a:r>
              <a:rPr lang="nl-BE" dirty="0"/>
              <a:t>Communicatie = belangrijk</a:t>
            </a:r>
          </a:p>
        </p:txBody>
      </p:sp>
      <p:sp>
        <p:nvSpPr>
          <p:cNvPr id="3" name="Tijdelijke aanduiding voor inhoud 2">
            <a:extLst>
              <a:ext uri="{FF2B5EF4-FFF2-40B4-BE49-F238E27FC236}">
                <a16:creationId xmlns:a16="http://schemas.microsoft.com/office/drawing/2014/main" id="{BA11D75D-8EB0-4C67-9B06-31273C913388}"/>
              </a:ext>
            </a:extLst>
          </p:cNvPr>
          <p:cNvSpPr>
            <a:spLocks noGrp="1"/>
          </p:cNvSpPr>
          <p:nvPr>
            <p:ph idx="1"/>
          </p:nvPr>
        </p:nvSpPr>
        <p:spPr/>
        <p:txBody>
          <a:bodyPr>
            <a:normAutofit/>
          </a:bodyPr>
          <a:lstStyle/>
          <a:p>
            <a:pPr marL="0" indent="0">
              <a:buNone/>
            </a:pPr>
            <a:endParaRPr lang="nl-BE" dirty="0"/>
          </a:p>
          <a:p>
            <a:r>
              <a:rPr lang="nl-BE" dirty="0"/>
              <a:t>Op kamp met de leden: kleuren + pictogrammen + ….</a:t>
            </a:r>
          </a:p>
          <a:p>
            <a:r>
              <a:rPr lang="nl-BE" dirty="0"/>
              <a:t>Enkel leiding contacteren in noodgevallen</a:t>
            </a:r>
          </a:p>
          <a:p>
            <a:r>
              <a:rPr lang="nl-BE" dirty="0"/>
              <a:t>Communicatie naar ouders toe </a:t>
            </a:r>
          </a:p>
          <a:p>
            <a:pPr lvl="1"/>
            <a:r>
              <a:rPr lang="nl-BE" dirty="0"/>
              <a:t>Leiding trekt voldoende foto’s</a:t>
            </a:r>
          </a:p>
          <a:p>
            <a:pPr lvl="1"/>
            <a:r>
              <a:rPr lang="nl-BE" dirty="0"/>
              <a:t>Blogberichten op de sites, foto’s op facebook</a:t>
            </a:r>
          </a:p>
          <a:p>
            <a:pPr lvl="1"/>
            <a:r>
              <a:rPr lang="nl-BE" dirty="0"/>
              <a:t>Bij ziektegeval/ stopzetting telefonisch gecontacteerd </a:t>
            </a:r>
          </a:p>
          <a:p>
            <a:pPr marL="0" indent="0">
              <a:buNone/>
            </a:pPr>
            <a:endParaRPr lang="nl-BE" dirty="0"/>
          </a:p>
        </p:txBody>
      </p:sp>
      <p:pic>
        <p:nvPicPr>
          <p:cNvPr id="6" name="Afbeelding 5" descr="Afbeelding met buiten, mensen, persoon, groep&#10;&#10;Automatisch gegenereerde beschrijving">
            <a:extLst>
              <a:ext uri="{FF2B5EF4-FFF2-40B4-BE49-F238E27FC236}">
                <a16:creationId xmlns:a16="http://schemas.microsoft.com/office/drawing/2014/main" id="{B4A680EE-F4DE-3C44-A164-334D10B42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311" y="129151"/>
            <a:ext cx="3264437" cy="2176758"/>
          </a:xfrm>
          <a:prstGeom prst="rect">
            <a:avLst/>
          </a:prstGeom>
        </p:spPr>
      </p:pic>
    </p:spTree>
    <p:extLst>
      <p:ext uri="{BB962C8B-B14F-4D97-AF65-F5344CB8AC3E}">
        <p14:creationId xmlns:p14="http://schemas.microsoft.com/office/powerpoint/2010/main" val="4252018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D8A1-50E8-4AB7-98A2-4819DAFA218F}"/>
              </a:ext>
            </a:extLst>
          </p:cNvPr>
          <p:cNvSpPr>
            <a:spLocks noGrp="1"/>
          </p:cNvSpPr>
          <p:nvPr>
            <p:ph type="title"/>
          </p:nvPr>
        </p:nvSpPr>
        <p:spPr/>
        <p:txBody>
          <a:bodyPr/>
          <a:lstStyle/>
          <a:p>
            <a:r>
              <a:rPr lang="nl-BE" dirty="0"/>
              <a:t>Volgende stap + vragen </a:t>
            </a:r>
          </a:p>
        </p:txBody>
      </p:sp>
      <p:sp>
        <p:nvSpPr>
          <p:cNvPr id="3" name="Tijdelijke aanduiding voor inhoud 2">
            <a:extLst>
              <a:ext uri="{FF2B5EF4-FFF2-40B4-BE49-F238E27FC236}">
                <a16:creationId xmlns:a16="http://schemas.microsoft.com/office/drawing/2014/main" id="{94640B0A-F831-4687-A4B1-75AB632AE062}"/>
              </a:ext>
            </a:extLst>
          </p:cNvPr>
          <p:cNvSpPr>
            <a:spLocks noGrp="1"/>
          </p:cNvSpPr>
          <p:nvPr>
            <p:ph idx="1"/>
          </p:nvPr>
        </p:nvSpPr>
        <p:spPr/>
        <p:txBody>
          <a:bodyPr/>
          <a:lstStyle/>
          <a:p>
            <a:r>
              <a:rPr lang="nl-BE" dirty="0"/>
              <a:t>Medische fiches/ papier mutualiteit invullen</a:t>
            </a:r>
          </a:p>
          <a:p>
            <a:r>
              <a:rPr lang="nl-BE" dirty="0"/>
              <a:t>120 euro storten op rekeningnummer</a:t>
            </a:r>
          </a:p>
          <a:p>
            <a:pPr lvl="1"/>
            <a:r>
              <a:rPr lang="nl-BE" dirty="0"/>
              <a:t>BE92 9799 8531 8123  </a:t>
            </a:r>
          </a:p>
          <a:p>
            <a:pPr lvl="1"/>
            <a:r>
              <a:rPr lang="nl-BE" dirty="0"/>
              <a:t>Mededeling: Kamp, naam kind, groep</a:t>
            </a:r>
          </a:p>
          <a:p>
            <a:r>
              <a:rPr lang="nl-BE" dirty="0"/>
              <a:t>Verder nog vragen?</a:t>
            </a:r>
          </a:p>
          <a:p>
            <a:pPr marL="457200" lvl="1" indent="0">
              <a:buNone/>
            </a:pPr>
            <a:r>
              <a:rPr lang="nl-BE" dirty="0"/>
              <a:t>Elien 0474 09 08 71		Bas 0476 09 88 04	</a:t>
            </a:r>
          </a:p>
        </p:txBody>
      </p:sp>
    </p:spTree>
    <p:extLst>
      <p:ext uri="{BB962C8B-B14F-4D97-AF65-F5344CB8AC3E}">
        <p14:creationId xmlns:p14="http://schemas.microsoft.com/office/powerpoint/2010/main" val="48196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172B0-2C0E-43B0-976A-FA0ADBEDEDAD}"/>
              </a:ext>
            </a:extLst>
          </p:cNvPr>
          <p:cNvSpPr>
            <a:spLocks noGrp="1"/>
          </p:cNvSpPr>
          <p:nvPr>
            <p:ph type="title"/>
          </p:nvPr>
        </p:nvSpPr>
        <p:spPr/>
        <p:txBody>
          <a:bodyPr/>
          <a:lstStyle/>
          <a:p>
            <a:r>
              <a:rPr lang="nl-BE" dirty="0"/>
              <a:t>Inhoud</a:t>
            </a:r>
          </a:p>
        </p:txBody>
      </p:sp>
      <p:sp>
        <p:nvSpPr>
          <p:cNvPr id="3" name="Tijdelijke aanduiding voor inhoud 2">
            <a:extLst>
              <a:ext uri="{FF2B5EF4-FFF2-40B4-BE49-F238E27FC236}">
                <a16:creationId xmlns:a16="http://schemas.microsoft.com/office/drawing/2014/main" id="{EC7525F5-3DFD-4A4A-BB90-FB0B20BAFDB5}"/>
              </a:ext>
            </a:extLst>
          </p:cNvPr>
          <p:cNvSpPr>
            <a:spLocks noGrp="1"/>
          </p:cNvSpPr>
          <p:nvPr>
            <p:ph idx="1"/>
          </p:nvPr>
        </p:nvSpPr>
        <p:spPr/>
        <p:txBody>
          <a:bodyPr>
            <a:normAutofit fontScale="77500" lnSpcReduction="20000"/>
          </a:bodyPr>
          <a:lstStyle/>
          <a:p>
            <a:r>
              <a:rPr lang="nl-BE" dirty="0"/>
              <a:t>Deelnamevoorwaarden</a:t>
            </a:r>
          </a:p>
          <a:p>
            <a:r>
              <a:rPr lang="nl-BE" dirty="0"/>
              <a:t>Bubbelverdeling</a:t>
            </a:r>
          </a:p>
          <a:p>
            <a:r>
              <a:rPr lang="nl-BE" dirty="0"/>
              <a:t>Contactlogboek</a:t>
            </a:r>
          </a:p>
          <a:p>
            <a:r>
              <a:rPr lang="nl-BE" dirty="0"/>
              <a:t>Activiteiten per bubbel</a:t>
            </a:r>
          </a:p>
          <a:p>
            <a:r>
              <a:rPr lang="nl-BE" dirty="0"/>
              <a:t>Terreinaanpassingen</a:t>
            </a:r>
          </a:p>
          <a:p>
            <a:r>
              <a:rPr lang="nl-BE" dirty="0"/>
              <a:t>Hygiënemaatregelen</a:t>
            </a:r>
          </a:p>
          <a:p>
            <a:r>
              <a:rPr lang="nl-BE" dirty="0"/>
              <a:t>Koken</a:t>
            </a:r>
          </a:p>
          <a:p>
            <a:r>
              <a:rPr lang="nl-BE" dirty="0"/>
              <a:t>Ik ga op kamp en neem mee</a:t>
            </a:r>
          </a:p>
          <a:p>
            <a:r>
              <a:rPr lang="nl-BE" dirty="0"/>
              <a:t>Zieken en gewonden</a:t>
            </a:r>
          </a:p>
          <a:p>
            <a:r>
              <a:rPr lang="nl-BE" dirty="0"/>
              <a:t>Afzetten en ophalen</a:t>
            </a:r>
          </a:p>
          <a:p>
            <a:r>
              <a:rPr lang="nl-BE" dirty="0"/>
              <a:t>Communicatie = belangrijk</a:t>
            </a:r>
          </a:p>
          <a:p>
            <a:r>
              <a:rPr lang="nl-BE" dirty="0"/>
              <a:t>Volgende stap + vragen</a:t>
            </a:r>
          </a:p>
        </p:txBody>
      </p:sp>
    </p:spTree>
    <p:extLst>
      <p:ext uri="{BB962C8B-B14F-4D97-AF65-F5344CB8AC3E}">
        <p14:creationId xmlns:p14="http://schemas.microsoft.com/office/powerpoint/2010/main" val="345410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C5F9E-B6E3-4774-B185-F10AB0038AD3}"/>
              </a:ext>
            </a:extLst>
          </p:cNvPr>
          <p:cNvSpPr>
            <a:spLocks noGrp="1"/>
          </p:cNvSpPr>
          <p:nvPr>
            <p:ph type="title"/>
          </p:nvPr>
        </p:nvSpPr>
        <p:spPr/>
        <p:txBody>
          <a:bodyPr/>
          <a:lstStyle/>
          <a:p>
            <a:r>
              <a:rPr lang="nl-BE" dirty="0"/>
              <a:t>Deelnamevoorwaarden</a:t>
            </a:r>
          </a:p>
        </p:txBody>
      </p:sp>
      <p:sp>
        <p:nvSpPr>
          <p:cNvPr id="3" name="Tijdelijke aanduiding voor inhoud 2">
            <a:extLst>
              <a:ext uri="{FF2B5EF4-FFF2-40B4-BE49-F238E27FC236}">
                <a16:creationId xmlns:a16="http://schemas.microsoft.com/office/drawing/2014/main" id="{7E5FDAD3-AF9D-478C-A771-6A051E36737D}"/>
              </a:ext>
            </a:extLst>
          </p:cNvPr>
          <p:cNvSpPr>
            <a:spLocks noGrp="1"/>
          </p:cNvSpPr>
          <p:nvPr>
            <p:ph idx="1"/>
          </p:nvPr>
        </p:nvSpPr>
        <p:spPr/>
        <p:txBody>
          <a:bodyPr/>
          <a:lstStyle/>
          <a:p>
            <a:r>
              <a:rPr lang="nl-BE" dirty="0"/>
              <a:t>Ziek in aanloop van kamp? Thuisblijven</a:t>
            </a:r>
          </a:p>
          <a:p>
            <a:pPr lvl="1"/>
            <a:r>
              <a:rPr lang="nl-BE" dirty="0"/>
              <a:t>Ziek = symptomen 3 dagen voor kamp</a:t>
            </a:r>
          </a:p>
          <a:p>
            <a:pPr lvl="1"/>
            <a:r>
              <a:rPr lang="nl-BE" dirty="0"/>
              <a:t>Verantwoordelijkheid van ouders</a:t>
            </a:r>
          </a:p>
          <a:p>
            <a:r>
              <a:rPr lang="nl-BE" dirty="0"/>
              <a:t>Behoor je tot een risicogroep? Doktersattest nodig</a:t>
            </a:r>
          </a:p>
          <a:p>
            <a:r>
              <a:rPr lang="nl-BE" dirty="0"/>
              <a:t>Chronische ziekte? Moet onder controle zijn met medicatie</a:t>
            </a:r>
          </a:p>
          <a:p>
            <a:r>
              <a:rPr lang="nl-BE" dirty="0"/>
              <a:t>Invullen medische fiche</a:t>
            </a:r>
          </a:p>
          <a:p>
            <a:pPr lvl="1"/>
            <a:r>
              <a:rPr lang="nl-BE" dirty="0"/>
              <a:t>Zie </a:t>
            </a:r>
            <a:r>
              <a:rPr lang="nl-BE" dirty="0">
                <a:hlinkClick r:id="rId3"/>
              </a:rPr>
              <a:t>http://chiroleouki.be/tag/kamp2020/</a:t>
            </a:r>
            <a:endParaRPr lang="nl-BE" dirty="0"/>
          </a:p>
          <a:p>
            <a:pPr lvl="1"/>
            <a:r>
              <a:rPr lang="nl-BE" dirty="0"/>
              <a:t>Binnenbrengen </a:t>
            </a:r>
            <a:r>
              <a:rPr lang="nl-BE" dirty="0" err="1"/>
              <a:t>Meldertsebaan</a:t>
            </a:r>
            <a:r>
              <a:rPr lang="nl-BE" dirty="0"/>
              <a:t> 28 (Marthe en Simon)</a:t>
            </a:r>
          </a:p>
        </p:txBody>
      </p:sp>
    </p:spTree>
    <p:extLst>
      <p:ext uri="{BB962C8B-B14F-4D97-AF65-F5344CB8AC3E}">
        <p14:creationId xmlns:p14="http://schemas.microsoft.com/office/powerpoint/2010/main" val="357095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FEB65-44CD-45C5-9327-A7D2A5223551}"/>
              </a:ext>
            </a:extLst>
          </p:cNvPr>
          <p:cNvSpPr>
            <a:spLocks noGrp="1"/>
          </p:cNvSpPr>
          <p:nvPr>
            <p:ph type="title"/>
          </p:nvPr>
        </p:nvSpPr>
        <p:spPr/>
        <p:txBody>
          <a:bodyPr/>
          <a:lstStyle/>
          <a:p>
            <a:r>
              <a:rPr lang="nl-BE" dirty="0"/>
              <a:t>Bubbelverdeling</a:t>
            </a:r>
          </a:p>
        </p:txBody>
      </p:sp>
      <p:sp>
        <p:nvSpPr>
          <p:cNvPr id="3" name="Tijdelijke aanduiding voor inhoud 2">
            <a:extLst>
              <a:ext uri="{FF2B5EF4-FFF2-40B4-BE49-F238E27FC236}">
                <a16:creationId xmlns:a16="http://schemas.microsoft.com/office/drawing/2014/main" id="{ABC348FD-80A9-4472-BA80-46E29F653080}"/>
              </a:ext>
            </a:extLst>
          </p:cNvPr>
          <p:cNvSpPr>
            <a:spLocks noGrp="1"/>
          </p:cNvSpPr>
          <p:nvPr>
            <p:ph idx="1"/>
          </p:nvPr>
        </p:nvSpPr>
        <p:spPr>
          <a:xfrm>
            <a:off x="838200" y="1839912"/>
            <a:ext cx="10515600" cy="4351338"/>
          </a:xfrm>
        </p:spPr>
        <p:txBody>
          <a:bodyPr/>
          <a:lstStyle/>
          <a:p>
            <a:r>
              <a:rPr lang="nl-BE" dirty="0">
                <a:solidFill>
                  <a:schemeClr val="accent4">
                    <a:lumMod val="60000"/>
                    <a:lumOff val="40000"/>
                  </a:schemeClr>
                </a:solidFill>
              </a:rPr>
              <a:t>Gele bubbel</a:t>
            </a:r>
          </a:p>
          <a:p>
            <a:r>
              <a:rPr lang="nl-BE" dirty="0">
                <a:solidFill>
                  <a:schemeClr val="accent6">
                    <a:lumMod val="75000"/>
                  </a:schemeClr>
                </a:solidFill>
              </a:rPr>
              <a:t>Groene bubbel</a:t>
            </a:r>
          </a:p>
          <a:p>
            <a:r>
              <a:rPr lang="nl-BE" dirty="0">
                <a:solidFill>
                  <a:srgbClr val="FF0000"/>
                </a:solidFill>
              </a:rPr>
              <a:t>Rode bubbel</a:t>
            </a:r>
          </a:p>
          <a:p>
            <a:endParaRPr lang="nl-BE" dirty="0"/>
          </a:p>
        </p:txBody>
      </p:sp>
      <p:pic>
        <p:nvPicPr>
          <p:cNvPr id="5" name="Afbeelding 4" descr="Afbeelding met plastic, kop, zitten, tafel&#10;&#10;Automatisch gegenereerde beschrijving">
            <a:extLst>
              <a:ext uri="{FF2B5EF4-FFF2-40B4-BE49-F238E27FC236}">
                <a16:creationId xmlns:a16="http://schemas.microsoft.com/office/drawing/2014/main" id="{1CF7508E-2973-0646-A8DF-63E780EB6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0" y="2260600"/>
            <a:ext cx="3251200" cy="3251200"/>
          </a:xfrm>
          <a:prstGeom prst="rect">
            <a:avLst/>
          </a:prstGeom>
        </p:spPr>
      </p:pic>
    </p:spTree>
    <p:extLst>
      <p:ext uri="{BB962C8B-B14F-4D97-AF65-F5344CB8AC3E}">
        <p14:creationId xmlns:p14="http://schemas.microsoft.com/office/powerpoint/2010/main" val="148038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FEB65-44CD-45C5-9327-A7D2A5223551}"/>
              </a:ext>
            </a:extLst>
          </p:cNvPr>
          <p:cNvSpPr>
            <a:spLocks noGrp="1"/>
          </p:cNvSpPr>
          <p:nvPr>
            <p:ph type="title"/>
          </p:nvPr>
        </p:nvSpPr>
        <p:spPr/>
        <p:txBody>
          <a:bodyPr/>
          <a:lstStyle/>
          <a:p>
            <a:r>
              <a:rPr lang="nl-BE" dirty="0"/>
              <a:t>Bubbelverdeling</a:t>
            </a:r>
          </a:p>
        </p:txBody>
      </p:sp>
      <p:sp>
        <p:nvSpPr>
          <p:cNvPr id="3" name="Tijdelijke aanduiding voor inhoud 2">
            <a:extLst>
              <a:ext uri="{FF2B5EF4-FFF2-40B4-BE49-F238E27FC236}">
                <a16:creationId xmlns:a16="http://schemas.microsoft.com/office/drawing/2014/main" id="{ABC348FD-80A9-4472-BA80-46E29F653080}"/>
              </a:ext>
            </a:extLst>
          </p:cNvPr>
          <p:cNvSpPr>
            <a:spLocks noGrp="1"/>
          </p:cNvSpPr>
          <p:nvPr>
            <p:ph idx="1"/>
          </p:nvPr>
        </p:nvSpPr>
        <p:spPr/>
        <p:txBody>
          <a:bodyPr/>
          <a:lstStyle/>
          <a:p>
            <a:pPr marL="228600" lvl="1">
              <a:spcBef>
                <a:spcPts val="1000"/>
              </a:spcBef>
            </a:pPr>
            <a:r>
              <a:rPr lang="nl-BE" sz="2800" dirty="0"/>
              <a:t>50 personen per bubbel </a:t>
            </a:r>
          </a:p>
          <a:p>
            <a:pPr marL="228600" lvl="1">
              <a:spcBef>
                <a:spcPts val="1000"/>
              </a:spcBef>
            </a:pPr>
            <a:r>
              <a:rPr lang="nl-BE" sz="2800" dirty="0"/>
              <a:t>Eigen kleur</a:t>
            </a:r>
          </a:p>
          <a:p>
            <a:pPr marL="228600" lvl="1">
              <a:spcBef>
                <a:spcPts val="1000"/>
              </a:spcBef>
            </a:pPr>
            <a:r>
              <a:rPr lang="nl-BE" sz="2800" dirty="0"/>
              <a:t>Binnen dezelfde bubbel: geen social distancing</a:t>
            </a:r>
          </a:p>
          <a:p>
            <a:pPr marL="228600" lvl="1">
              <a:spcBef>
                <a:spcPts val="1000"/>
              </a:spcBef>
            </a:pPr>
            <a:r>
              <a:rPr lang="nl-BE" sz="2800" dirty="0"/>
              <a:t>Elke bubbel heeft</a:t>
            </a:r>
          </a:p>
          <a:p>
            <a:pPr marL="800100" lvl="2" indent="-342900">
              <a:spcBef>
                <a:spcPts val="1000"/>
              </a:spcBef>
            </a:pPr>
            <a:r>
              <a:rPr lang="nl-BE" sz="2400" dirty="0"/>
              <a:t>Eigen slaapzalen of tenten</a:t>
            </a:r>
          </a:p>
          <a:p>
            <a:pPr marL="800100" lvl="2" indent="-342900">
              <a:spcBef>
                <a:spcPts val="1000"/>
              </a:spcBef>
            </a:pPr>
            <a:r>
              <a:rPr lang="nl-BE" sz="2400" dirty="0"/>
              <a:t>Eigen speelruimte</a:t>
            </a:r>
          </a:p>
          <a:p>
            <a:pPr marL="800100" lvl="2" indent="-342900">
              <a:spcBef>
                <a:spcPts val="1000"/>
              </a:spcBef>
            </a:pPr>
            <a:r>
              <a:rPr lang="nl-BE" sz="2400" dirty="0"/>
              <a:t>Eigen speel- en schuilplaats bij regenweer</a:t>
            </a:r>
          </a:p>
          <a:p>
            <a:pPr marL="800100" lvl="2" indent="-342900">
              <a:spcBef>
                <a:spcPts val="1000"/>
              </a:spcBef>
            </a:pPr>
            <a:r>
              <a:rPr lang="nl-BE" sz="2400" dirty="0"/>
              <a:t>Eigen materiaal en EHBO-koffer</a:t>
            </a:r>
          </a:p>
          <a:p>
            <a:pPr marL="228600" lvl="1">
              <a:spcBef>
                <a:spcPts val="1000"/>
              </a:spcBef>
            </a:pPr>
            <a:r>
              <a:rPr lang="nl-BE" sz="2800" dirty="0"/>
              <a:t>Leiding respecteert deze ook</a:t>
            </a:r>
          </a:p>
          <a:p>
            <a:endParaRPr lang="nl-BE" dirty="0"/>
          </a:p>
          <a:p>
            <a:endParaRPr lang="nl-BE" dirty="0"/>
          </a:p>
        </p:txBody>
      </p:sp>
    </p:spTree>
    <p:extLst>
      <p:ext uri="{BB962C8B-B14F-4D97-AF65-F5344CB8AC3E}">
        <p14:creationId xmlns:p14="http://schemas.microsoft.com/office/powerpoint/2010/main" val="83098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4061B-977F-B242-9BF1-920B67CE2437}"/>
              </a:ext>
            </a:extLst>
          </p:cNvPr>
          <p:cNvSpPr>
            <a:spLocks noGrp="1"/>
          </p:cNvSpPr>
          <p:nvPr>
            <p:ph type="title"/>
          </p:nvPr>
        </p:nvSpPr>
        <p:spPr/>
        <p:txBody>
          <a:bodyPr/>
          <a:lstStyle/>
          <a:p>
            <a:r>
              <a:rPr lang="nl-BE" dirty="0"/>
              <a:t>Contactlogboek</a:t>
            </a:r>
          </a:p>
        </p:txBody>
      </p:sp>
      <p:sp>
        <p:nvSpPr>
          <p:cNvPr id="3" name="Tijdelijke aanduiding voor inhoud 2">
            <a:extLst>
              <a:ext uri="{FF2B5EF4-FFF2-40B4-BE49-F238E27FC236}">
                <a16:creationId xmlns:a16="http://schemas.microsoft.com/office/drawing/2014/main" id="{912729FB-5839-2F4E-8B47-9CE67EE593E1}"/>
              </a:ext>
            </a:extLst>
          </p:cNvPr>
          <p:cNvSpPr>
            <a:spLocks noGrp="1"/>
          </p:cNvSpPr>
          <p:nvPr>
            <p:ph idx="1"/>
          </p:nvPr>
        </p:nvSpPr>
        <p:spPr/>
        <p:txBody>
          <a:bodyPr/>
          <a:lstStyle/>
          <a:p>
            <a:r>
              <a:rPr lang="nl-BE" dirty="0"/>
              <a:t>Contact tussen bubbels enkel indien nodig </a:t>
            </a:r>
            <a:r>
              <a:rPr lang="nl-BE" dirty="0">
                <a:sym typeface="Wingdings" pitchFamily="2" charset="2"/>
              </a:rPr>
              <a:t> logboek </a:t>
            </a:r>
          </a:p>
          <a:p>
            <a:r>
              <a:rPr lang="nl-BE" dirty="0">
                <a:sym typeface="Wingdings" pitchFamily="2" charset="2"/>
              </a:rPr>
              <a:t>Mondmasker + enkel leiding </a:t>
            </a:r>
          </a:p>
          <a:p>
            <a:r>
              <a:rPr lang="nl-BE" dirty="0">
                <a:sym typeface="Wingdings" pitchFamily="2" charset="2"/>
              </a:rPr>
              <a:t>Ziekte tot 5 dagen na kamp doorgeven aan de leiding</a:t>
            </a:r>
          </a:p>
          <a:p>
            <a:endParaRPr lang="nl-BE" dirty="0"/>
          </a:p>
        </p:txBody>
      </p:sp>
      <p:pic>
        <p:nvPicPr>
          <p:cNvPr id="5" name="Afbeelding 4" descr="Afbeelding met schermafbeelding&#10;&#10;Automatisch gegenereerde beschrijving">
            <a:extLst>
              <a:ext uri="{FF2B5EF4-FFF2-40B4-BE49-F238E27FC236}">
                <a16:creationId xmlns:a16="http://schemas.microsoft.com/office/drawing/2014/main" id="{FB20DED4-A6B2-B044-A715-5150B9D2C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771" y="3338708"/>
            <a:ext cx="7689807" cy="3327942"/>
          </a:xfrm>
          <a:prstGeom prst="rect">
            <a:avLst/>
          </a:prstGeom>
        </p:spPr>
      </p:pic>
    </p:spTree>
    <p:extLst>
      <p:ext uri="{BB962C8B-B14F-4D97-AF65-F5344CB8AC3E}">
        <p14:creationId xmlns:p14="http://schemas.microsoft.com/office/powerpoint/2010/main" val="72605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C6697-9BD0-434D-984E-25C04FC8A4A5}"/>
              </a:ext>
            </a:extLst>
          </p:cNvPr>
          <p:cNvSpPr>
            <a:spLocks noGrp="1"/>
          </p:cNvSpPr>
          <p:nvPr>
            <p:ph type="title"/>
          </p:nvPr>
        </p:nvSpPr>
        <p:spPr/>
        <p:txBody>
          <a:bodyPr/>
          <a:lstStyle/>
          <a:p>
            <a:r>
              <a:rPr lang="nl-BE" dirty="0"/>
              <a:t>Activiteiten per bubbel</a:t>
            </a:r>
          </a:p>
        </p:txBody>
      </p:sp>
      <p:sp>
        <p:nvSpPr>
          <p:cNvPr id="3" name="Tijdelijke aanduiding voor inhoud 2">
            <a:extLst>
              <a:ext uri="{FF2B5EF4-FFF2-40B4-BE49-F238E27FC236}">
                <a16:creationId xmlns:a16="http://schemas.microsoft.com/office/drawing/2014/main" id="{0B615A6C-D11E-4B08-8A54-9B36C2FC343B}"/>
              </a:ext>
            </a:extLst>
          </p:cNvPr>
          <p:cNvSpPr>
            <a:spLocks noGrp="1"/>
          </p:cNvSpPr>
          <p:nvPr>
            <p:ph idx="1"/>
          </p:nvPr>
        </p:nvSpPr>
        <p:spPr/>
        <p:txBody>
          <a:bodyPr/>
          <a:lstStyle/>
          <a:p>
            <a:r>
              <a:rPr lang="nl-BE" dirty="0"/>
              <a:t>Extra aandacht voor rust dit jaar</a:t>
            </a:r>
          </a:p>
          <a:p>
            <a:r>
              <a:rPr lang="nl-BE" dirty="0"/>
              <a:t>Intensief fysiek contact vermijden</a:t>
            </a:r>
          </a:p>
          <a:p>
            <a:r>
              <a:rPr lang="nl-BE" dirty="0"/>
              <a:t>Geen stadspelen of 2 daagse</a:t>
            </a:r>
          </a:p>
          <a:p>
            <a:r>
              <a:rPr lang="nl-BE" dirty="0"/>
              <a:t>Geen beektocht, wel doop</a:t>
            </a:r>
          </a:p>
          <a:p>
            <a:r>
              <a:rPr lang="nl-BE" dirty="0"/>
              <a:t>Extern materiaal laten we toe mits ontsmetting</a:t>
            </a:r>
          </a:p>
          <a:p>
            <a:r>
              <a:rPr lang="nl-BE" dirty="0"/>
              <a:t>Nachtspelen gaan door</a:t>
            </a:r>
          </a:p>
          <a:p>
            <a:r>
              <a:rPr lang="nl-BE" dirty="0"/>
              <a:t>Gezamenlijke activiteiten gaan aangepast door</a:t>
            </a:r>
          </a:p>
          <a:p>
            <a:r>
              <a:rPr lang="nl-BE" dirty="0"/>
              <a:t>Zwemmen afhankelijk van maatregelen zwembad</a:t>
            </a:r>
          </a:p>
        </p:txBody>
      </p:sp>
    </p:spTree>
    <p:extLst>
      <p:ext uri="{BB962C8B-B14F-4D97-AF65-F5344CB8AC3E}">
        <p14:creationId xmlns:p14="http://schemas.microsoft.com/office/powerpoint/2010/main" val="333417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419BA-9B45-451F-BBBF-72CB3B5F8A2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Terreinaanpassingen</a:t>
            </a:r>
          </a:p>
        </p:txBody>
      </p:sp>
      <p:pic>
        <p:nvPicPr>
          <p:cNvPr id="4" name="Tijdelijke aanduiding voor inhoud 3" descr="Afbeelding met tekst, kaart&#10;&#10;Automatisch gegenereerde beschrijving">
            <a:extLst>
              <a:ext uri="{FF2B5EF4-FFF2-40B4-BE49-F238E27FC236}">
                <a16:creationId xmlns:a16="http://schemas.microsoft.com/office/drawing/2014/main" id="{17C54B53-7DE4-4D32-A529-915C4E5CD704}"/>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22921" r="1" b="17808"/>
          <a:stretch/>
        </p:blipFill>
        <p:spPr>
          <a:xfrm>
            <a:off x="192505" y="1347537"/>
            <a:ext cx="11678653" cy="5145338"/>
          </a:xfrm>
          <a:prstGeom prst="rect">
            <a:avLst/>
          </a:prstGeom>
        </p:spPr>
      </p:pic>
    </p:spTree>
    <p:extLst>
      <p:ext uri="{BB962C8B-B14F-4D97-AF65-F5344CB8AC3E}">
        <p14:creationId xmlns:p14="http://schemas.microsoft.com/office/powerpoint/2010/main" val="98224964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1951</Words>
  <Application>Microsoft Office PowerPoint</Application>
  <PresentationFormat>Breedbeeld</PresentationFormat>
  <Paragraphs>205</Paragraphs>
  <Slides>21</Slides>
  <Notes>19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PowerPoint-presentatie</vt:lpstr>
      <vt:lpstr>Chiromeisjes Baal</vt:lpstr>
      <vt:lpstr>Inhoud</vt:lpstr>
      <vt:lpstr>Deelnamevoorwaarden</vt:lpstr>
      <vt:lpstr>Bubbelverdeling</vt:lpstr>
      <vt:lpstr>Bubbelverdeling</vt:lpstr>
      <vt:lpstr>Contactlogboek</vt:lpstr>
      <vt:lpstr>Activiteiten per bubbel</vt:lpstr>
      <vt:lpstr>Terreinaanpassingen</vt:lpstr>
      <vt:lpstr>PowerPoint-presentatie</vt:lpstr>
      <vt:lpstr>PowerPoint-presentatie</vt:lpstr>
      <vt:lpstr>Hygiënemaatregelen</vt:lpstr>
      <vt:lpstr>Koken</vt:lpstr>
      <vt:lpstr>Ik ga op kamp en neem mee</vt:lpstr>
      <vt:lpstr>Zieken en gewonden</vt:lpstr>
      <vt:lpstr>PowerPoint-presentatie</vt:lpstr>
      <vt:lpstr>Afzetten en ophalen</vt:lpstr>
      <vt:lpstr>PowerPoint-presentatie</vt:lpstr>
      <vt:lpstr>PowerPoint-presentatie</vt:lpstr>
      <vt:lpstr>Communicatie = belangrijk</vt:lpstr>
      <vt:lpstr>Volgende stap +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Bas Carpentero</dc:creator>
  <cp:lastModifiedBy>Laurien Geypens</cp:lastModifiedBy>
  <cp:revision>23</cp:revision>
  <dcterms:created xsi:type="dcterms:W3CDTF">2020-07-08T13:36:29Z</dcterms:created>
  <dcterms:modified xsi:type="dcterms:W3CDTF">2020-07-14T14:20:37Z</dcterms:modified>
</cp:coreProperties>
</file>